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468" r:id="rId3"/>
    <p:sldId id="315" r:id="rId4"/>
    <p:sldId id="372" r:id="rId5"/>
    <p:sldId id="371" r:id="rId6"/>
    <p:sldId id="454" r:id="rId7"/>
    <p:sldId id="443" r:id="rId8"/>
    <p:sldId id="442" r:id="rId9"/>
    <p:sldId id="436" r:id="rId10"/>
    <p:sldId id="435" r:id="rId11"/>
    <p:sldId id="429" r:id="rId12"/>
    <p:sldId id="439" r:id="rId13"/>
    <p:sldId id="455" r:id="rId14"/>
    <p:sldId id="451" r:id="rId15"/>
    <p:sldId id="452" r:id="rId16"/>
    <p:sldId id="453" r:id="rId17"/>
    <p:sldId id="475" r:id="rId18"/>
    <p:sldId id="459" r:id="rId19"/>
    <p:sldId id="458" r:id="rId20"/>
    <p:sldId id="438" r:id="rId21"/>
    <p:sldId id="464" r:id="rId22"/>
    <p:sldId id="465" r:id="rId23"/>
    <p:sldId id="467" r:id="rId24"/>
    <p:sldId id="470" r:id="rId25"/>
    <p:sldId id="471" r:id="rId26"/>
    <p:sldId id="472" r:id="rId27"/>
    <p:sldId id="450" r:id="rId28"/>
    <p:sldId id="462" r:id="rId29"/>
    <p:sldId id="476" r:id="rId30"/>
    <p:sldId id="477" r:id="rId31"/>
    <p:sldId id="461" r:id="rId32"/>
    <p:sldId id="473" r:id="rId33"/>
    <p:sldId id="478" r:id="rId34"/>
    <p:sldId id="444" r:id="rId35"/>
    <p:sldId id="479" r:id="rId36"/>
    <p:sldId id="480" r:id="rId37"/>
    <p:sldId id="482" r:id="rId38"/>
    <p:sldId id="483" r:id="rId39"/>
    <p:sldId id="484" r:id="rId40"/>
    <p:sldId id="481" r:id="rId41"/>
    <p:sldId id="485" r:id="rId42"/>
    <p:sldId id="486" r:id="rId43"/>
    <p:sldId id="487" r:id="rId44"/>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94660"/>
  </p:normalViewPr>
  <p:slideViewPr>
    <p:cSldViewPr>
      <p:cViewPr varScale="1">
        <p:scale>
          <a:sx n="77" d="100"/>
          <a:sy n="77" d="100"/>
        </p:scale>
        <p:origin x="811" y="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Federal Spending:</a:t>
            </a:r>
            <a:r>
              <a:rPr lang="en-US" baseline="0" dirty="0"/>
              <a:t>  FY 2017, $4.2 trillions</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292-491A-89EE-E680BF13B7E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292-491A-89EE-E680BF13B7E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292-491A-89EE-E680BF13B7E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292-491A-89EE-E680BF13B7E8}"/>
              </c:ext>
            </c:extLst>
          </c:dPt>
          <c:dPt>
            <c:idx val="4"/>
            <c:bubble3D val="0"/>
            <c:explosion val="2"/>
            <c:spPr>
              <a:solidFill>
                <a:schemeClr val="accent5"/>
              </a:solidFill>
              <a:ln w="19050">
                <a:solidFill>
                  <a:schemeClr val="lt1"/>
                </a:solidFill>
              </a:ln>
              <a:effectLst/>
            </c:spPr>
            <c:extLst>
              <c:ext xmlns:c16="http://schemas.microsoft.com/office/drawing/2014/chart" uri="{C3380CC4-5D6E-409C-BE32-E72D297353CC}">
                <c16:uniqueId val="{00000009-E292-491A-89EE-E680BF13B7E8}"/>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E292-491A-89EE-E680BF13B7E8}"/>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E292-491A-89EE-E680BF13B7E8}"/>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E292-491A-89EE-E680BF13B7E8}"/>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Sheet2!$A$15:$A$22</c:f>
              <c:strCache>
                <c:ptCount val="8"/>
                <c:pt idx="0">
                  <c:v>National Defense</c:v>
                </c:pt>
                <c:pt idx="1">
                  <c:v>International Affairs</c:v>
                </c:pt>
                <c:pt idx="2">
                  <c:v>Health</c:v>
                </c:pt>
                <c:pt idx="3">
                  <c:v>Medicare</c:v>
                </c:pt>
                <c:pt idx="4">
                  <c:v>Income Security</c:v>
                </c:pt>
                <c:pt idx="5">
                  <c:v>Social Security</c:v>
                </c:pt>
                <c:pt idx="6">
                  <c:v>Interest on the debt</c:v>
                </c:pt>
                <c:pt idx="7">
                  <c:v>Other Spending</c:v>
                </c:pt>
              </c:strCache>
            </c:strRef>
          </c:cat>
          <c:val>
            <c:numRef>
              <c:f>Sheet2!$B$15:$B$22</c:f>
              <c:numCache>
                <c:formatCode>General</c:formatCode>
                <c:ptCount val="8"/>
                <c:pt idx="0">
                  <c:v>618.6</c:v>
                </c:pt>
                <c:pt idx="1">
                  <c:v>57</c:v>
                </c:pt>
                <c:pt idx="2">
                  <c:v>552.29999999999995</c:v>
                </c:pt>
                <c:pt idx="3">
                  <c:v>598.4</c:v>
                </c:pt>
                <c:pt idx="4">
                  <c:v>533</c:v>
                </c:pt>
                <c:pt idx="5">
                  <c:v>954.1</c:v>
                </c:pt>
                <c:pt idx="6">
                  <c:v>265.8</c:v>
                </c:pt>
                <c:pt idx="7">
                  <c:v>494.1</c:v>
                </c:pt>
              </c:numCache>
            </c:numRef>
          </c:val>
          <c:extLst>
            <c:ext xmlns:c16="http://schemas.microsoft.com/office/drawing/2014/chart" uri="{C3380CC4-5D6E-409C-BE32-E72D297353CC}">
              <c16:uniqueId val="{00000010-E292-491A-89EE-E680BF13B7E8}"/>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Total Federal</a:t>
            </a:r>
            <a:r>
              <a:rPr lang="en-US" baseline="0" dirty="0"/>
              <a:t> Taxes and Receipts:  FY2017, $3.6 trillions</a:t>
            </a:r>
            <a:endParaRPr lang="en-US" dirty="0"/>
          </a:p>
        </c:rich>
      </c:tx>
      <c:layout>
        <c:manualLayout>
          <c:xMode val="edge"/>
          <c:yMode val="edge"/>
          <c:x val="0.24191666666666667"/>
          <c:y val="1.851851851851851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57A-4638-970E-3328F1470AF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57A-4638-970E-3328F1470AF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57A-4638-970E-3328F1470AF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57A-4638-970E-3328F1470AF0}"/>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Sheet2!$A$2:$A$5</c:f>
              <c:strCache>
                <c:ptCount val="4"/>
                <c:pt idx="0">
                  <c:v>Individual Income Tax</c:v>
                </c:pt>
                <c:pt idx="1">
                  <c:v>Corporate Tax</c:v>
                </c:pt>
                <c:pt idx="2">
                  <c:v>SS and Medicare</c:v>
                </c:pt>
                <c:pt idx="3">
                  <c:v>All Other Taxes</c:v>
                </c:pt>
              </c:strCache>
            </c:strRef>
          </c:cat>
          <c:val>
            <c:numRef>
              <c:f>Sheet2!$B$2:$B$5</c:f>
              <c:numCache>
                <c:formatCode>General</c:formatCode>
                <c:ptCount val="4"/>
                <c:pt idx="0">
                  <c:v>1659490</c:v>
                </c:pt>
                <c:pt idx="1">
                  <c:v>323614</c:v>
                </c:pt>
                <c:pt idx="2">
                  <c:v>1121153</c:v>
                </c:pt>
                <c:pt idx="3">
                  <c:v>355001</c:v>
                </c:pt>
              </c:numCache>
            </c:numRef>
          </c:val>
          <c:extLst>
            <c:ext xmlns:c16="http://schemas.microsoft.com/office/drawing/2014/chart" uri="{C3380CC4-5D6E-409C-BE32-E72D297353CC}">
              <c16:uniqueId val="{00000008-357A-4638-970E-3328F1470AF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700" b="0" i="0" baseline="0" dirty="0">
                <a:effectLst/>
              </a:rPr>
              <a:t>CBO “Baseline” estimates of TCJA on Deficits </a:t>
            </a:r>
            <a:endParaRPr lang="en-US" sz="2700" dirty="0">
              <a:effectLst/>
            </a:endParaRPr>
          </a:p>
        </c:rich>
      </c:tx>
      <c:layout>
        <c:manualLayout>
          <c:xMode val="edge"/>
          <c:yMode val="edge"/>
          <c:x val="0.13936600424135023"/>
          <c:y val="1.509223195690989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v>TCJA</c:v>
          </c:tx>
          <c:spPr>
            <a:ln w="19050" cap="rnd">
              <a:solidFill>
                <a:srgbClr val="C00000"/>
              </a:solidFill>
              <a:prstDash val="dash"/>
              <a:round/>
            </a:ln>
            <a:effectLst/>
          </c:spPr>
          <c:marker>
            <c:symbol val="none"/>
          </c:marker>
          <c:xVal>
            <c:numRef>
              <c:f>'1. Rev, Outlays, Surplus, Debt'!$I$82:$I$123</c:f>
              <c:numCache>
                <c:formatCode>General</c:formatCode>
                <c:ptCount val="42"/>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pt idx="25">
                  <c:v>2012</c:v>
                </c:pt>
                <c:pt idx="26">
                  <c:v>2013</c:v>
                </c:pt>
                <c:pt idx="27">
                  <c:v>2014</c:v>
                </c:pt>
                <c:pt idx="28">
                  <c:v>2015</c:v>
                </c:pt>
                <c:pt idx="29">
                  <c:v>2016</c:v>
                </c:pt>
                <c:pt idx="30">
                  <c:v>2017</c:v>
                </c:pt>
                <c:pt idx="31">
                  <c:v>2018</c:v>
                </c:pt>
                <c:pt idx="32">
                  <c:v>2019</c:v>
                </c:pt>
                <c:pt idx="33">
                  <c:v>2020</c:v>
                </c:pt>
                <c:pt idx="34">
                  <c:v>2021</c:v>
                </c:pt>
                <c:pt idx="35">
                  <c:v>2022</c:v>
                </c:pt>
                <c:pt idx="36">
                  <c:v>2023</c:v>
                </c:pt>
                <c:pt idx="37">
                  <c:v>2024</c:v>
                </c:pt>
                <c:pt idx="38">
                  <c:v>2025</c:v>
                </c:pt>
                <c:pt idx="39">
                  <c:v>2026</c:v>
                </c:pt>
                <c:pt idx="40">
                  <c:v>2027</c:v>
                </c:pt>
                <c:pt idx="41">
                  <c:v>2028</c:v>
                </c:pt>
              </c:numCache>
            </c:numRef>
          </c:xVal>
          <c:yVal>
            <c:numRef>
              <c:f>'1. Rev, Outlays, Surplus, Debt'!$G$82:$G$123</c:f>
              <c:numCache>
                <c:formatCode>#,##0.0</c:formatCode>
                <c:ptCount val="42"/>
                <c:pt idx="0">
                  <c:v>-3.1309999999999998</c:v>
                </c:pt>
                <c:pt idx="1">
                  <c:v>-3.01</c:v>
                </c:pt>
                <c:pt idx="2">
                  <c:v>-2.74</c:v>
                </c:pt>
                <c:pt idx="3">
                  <c:v>-3.7370000000000001</c:v>
                </c:pt>
                <c:pt idx="4">
                  <c:v>-4.4059999999999997</c:v>
                </c:pt>
                <c:pt idx="5">
                  <c:v>-4.5119999999999996</c:v>
                </c:pt>
                <c:pt idx="6">
                  <c:v>-3.754</c:v>
                </c:pt>
                <c:pt idx="7">
                  <c:v>-2.823</c:v>
                </c:pt>
                <c:pt idx="8">
                  <c:v>-2.1619999999999999</c:v>
                </c:pt>
                <c:pt idx="9">
                  <c:v>-1.347</c:v>
                </c:pt>
                <c:pt idx="10">
                  <c:v>-0.25800000000000001</c:v>
                </c:pt>
                <c:pt idx="11">
                  <c:v>0.77400000000000002</c:v>
                </c:pt>
                <c:pt idx="12">
                  <c:v>1.321</c:v>
                </c:pt>
                <c:pt idx="13">
                  <c:v>2.3279999999999998</c:v>
                </c:pt>
                <c:pt idx="14">
                  <c:v>1.214</c:v>
                </c:pt>
                <c:pt idx="15">
                  <c:v>-1.45</c:v>
                </c:pt>
                <c:pt idx="16">
                  <c:v>-3.3319999999999999</c:v>
                </c:pt>
                <c:pt idx="17">
                  <c:v>-3.4140000000000001</c:v>
                </c:pt>
                <c:pt idx="18">
                  <c:v>-2.4700000000000002</c:v>
                </c:pt>
                <c:pt idx="19">
                  <c:v>-1.8140000000000001</c:v>
                </c:pt>
                <c:pt idx="20">
                  <c:v>-1.1220000000000001</c:v>
                </c:pt>
                <c:pt idx="21">
                  <c:v>-3.1080000000000001</c:v>
                </c:pt>
                <c:pt idx="22">
                  <c:v>-9.8000000000000007</c:v>
                </c:pt>
                <c:pt idx="23">
                  <c:v>-8.7469999999999999</c:v>
                </c:pt>
                <c:pt idx="24">
                  <c:v>-8.4499999999999993</c:v>
                </c:pt>
                <c:pt idx="25">
                  <c:v>-6.782</c:v>
                </c:pt>
                <c:pt idx="26">
                  <c:v>-4.1139999999999999</c:v>
                </c:pt>
                <c:pt idx="27">
                  <c:v>-2.8140000000000001</c:v>
                </c:pt>
                <c:pt idx="28">
                  <c:v>-2.4489999999999998</c:v>
                </c:pt>
                <c:pt idx="29">
                  <c:v>-3.1760000000000002</c:v>
                </c:pt>
                <c:pt idx="30">
                  <c:v>-3.4689999999999999</c:v>
                </c:pt>
                <c:pt idx="31">
                  <c:v>-4.0010000000000003</c:v>
                </c:pt>
                <c:pt idx="32">
                  <c:v>-4.6399999999999997</c:v>
                </c:pt>
                <c:pt idx="33">
                  <c:v>-4.5730000000000004</c:v>
                </c:pt>
                <c:pt idx="34">
                  <c:v>-4.9080000000000004</c:v>
                </c:pt>
                <c:pt idx="35">
                  <c:v>-5.3810000000000002</c:v>
                </c:pt>
                <c:pt idx="36">
                  <c:v>-5.1680000000000001</c:v>
                </c:pt>
                <c:pt idx="37">
                  <c:v>-4.8620000000000001</c:v>
                </c:pt>
                <c:pt idx="38">
                  <c:v>-5.085</c:v>
                </c:pt>
                <c:pt idx="39">
                  <c:v>-4.7830000000000004</c:v>
                </c:pt>
                <c:pt idx="40">
                  <c:v>-4.5880000000000001</c:v>
                </c:pt>
                <c:pt idx="41">
                  <c:v>-5.12</c:v>
                </c:pt>
              </c:numCache>
            </c:numRef>
          </c:yVal>
          <c:smooth val="0"/>
          <c:extLst>
            <c:ext xmlns:c16="http://schemas.microsoft.com/office/drawing/2014/chart" uri="{C3380CC4-5D6E-409C-BE32-E72D297353CC}">
              <c16:uniqueId val="{00000000-FC04-41A2-B681-CD5A4D598B2F}"/>
            </c:ext>
          </c:extLst>
        </c:ser>
        <c:ser>
          <c:idx val="1"/>
          <c:order val="1"/>
          <c:tx>
            <c:v>Baseline</c:v>
          </c:tx>
          <c:spPr>
            <a:ln w="19050" cap="rnd">
              <a:solidFill>
                <a:srgbClr val="F63818"/>
              </a:solidFill>
              <a:round/>
            </a:ln>
            <a:effectLst/>
          </c:spPr>
          <c:marker>
            <c:symbol val="none"/>
          </c:marker>
          <c:xVal>
            <c:numRef>
              <c:f>'1. Rev, Outlays, Surplus, Debt'!$I$82:$I$122</c:f>
              <c:numCache>
                <c:formatCode>General</c:formatCode>
                <c:ptCount val="41"/>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pt idx="25">
                  <c:v>2012</c:v>
                </c:pt>
                <c:pt idx="26">
                  <c:v>2013</c:v>
                </c:pt>
                <c:pt idx="27">
                  <c:v>2014</c:v>
                </c:pt>
                <c:pt idx="28">
                  <c:v>2015</c:v>
                </c:pt>
                <c:pt idx="29">
                  <c:v>2016</c:v>
                </c:pt>
                <c:pt idx="30">
                  <c:v>2017</c:v>
                </c:pt>
                <c:pt idx="31">
                  <c:v>2018</c:v>
                </c:pt>
                <c:pt idx="32">
                  <c:v>2019</c:v>
                </c:pt>
                <c:pt idx="33">
                  <c:v>2020</c:v>
                </c:pt>
                <c:pt idx="34">
                  <c:v>2021</c:v>
                </c:pt>
                <c:pt idx="35">
                  <c:v>2022</c:v>
                </c:pt>
                <c:pt idx="36">
                  <c:v>2023</c:v>
                </c:pt>
                <c:pt idx="37">
                  <c:v>2024</c:v>
                </c:pt>
                <c:pt idx="38">
                  <c:v>2025</c:v>
                </c:pt>
                <c:pt idx="39">
                  <c:v>2026</c:v>
                </c:pt>
                <c:pt idx="40">
                  <c:v>2027</c:v>
                </c:pt>
              </c:numCache>
            </c:numRef>
          </c:xVal>
          <c:yVal>
            <c:numRef>
              <c:f>'1. Rev, Outlays, Surplus, Debt'!$K$82:$K$122</c:f>
              <c:numCache>
                <c:formatCode>#,##0.0</c:formatCode>
                <c:ptCount val="41"/>
                <c:pt idx="0">
                  <c:v>-3.1309999999999998</c:v>
                </c:pt>
                <c:pt idx="1">
                  <c:v>-3.01</c:v>
                </c:pt>
                <c:pt idx="2">
                  <c:v>-2.74</c:v>
                </c:pt>
                <c:pt idx="3">
                  <c:v>-3.7370000000000001</c:v>
                </c:pt>
                <c:pt idx="4">
                  <c:v>-4.4059999999999997</c:v>
                </c:pt>
                <c:pt idx="5">
                  <c:v>-4.5119999999999996</c:v>
                </c:pt>
                <c:pt idx="6">
                  <c:v>-3.754</c:v>
                </c:pt>
                <c:pt idx="7">
                  <c:v>-2.823</c:v>
                </c:pt>
                <c:pt idx="8">
                  <c:v>-2.1619999999999999</c:v>
                </c:pt>
                <c:pt idx="9">
                  <c:v>-1.347</c:v>
                </c:pt>
                <c:pt idx="10">
                  <c:v>-0.25800000000000001</c:v>
                </c:pt>
                <c:pt idx="11">
                  <c:v>0.77400000000000002</c:v>
                </c:pt>
                <c:pt idx="12">
                  <c:v>1.321</c:v>
                </c:pt>
                <c:pt idx="13">
                  <c:v>2.3279999999999998</c:v>
                </c:pt>
                <c:pt idx="14">
                  <c:v>1.214</c:v>
                </c:pt>
                <c:pt idx="15">
                  <c:v>-1.45</c:v>
                </c:pt>
                <c:pt idx="16">
                  <c:v>-3.3319999999999999</c:v>
                </c:pt>
                <c:pt idx="17">
                  <c:v>-3.4140000000000001</c:v>
                </c:pt>
                <c:pt idx="18">
                  <c:v>-2.4700000000000002</c:v>
                </c:pt>
                <c:pt idx="19">
                  <c:v>-1.8140000000000001</c:v>
                </c:pt>
                <c:pt idx="20">
                  <c:v>-1.1220000000000001</c:v>
                </c:pt>
                <c:pt idx="21">
                  <c:v>-3.1080000000000001</c:v>
                </c:pt>
                <c:pt idx="22">
                  <c:v>-9.8000000000000007</c:v>
                </c:pt>
                <c:pt idx="23">
                  <c:v>-8.7469999999999999</c:v>
                </c:pt>
                <c:pt idx="24">
                  <c:v>-8.4499999999999993</c:v>
                </c:pt>
                <c:pt idx="25">
                  <c:v>-6.782</c:v>
                </c:pt>
                <c:pt idx="26">
                  <c:v>-4.1139999999999999</c:v>
                </c:pt>
                <c:pt idx="27">
                  <c:v>-2.8140000000000001</c:v>
                </c:pt>
                <c:pt idx="28">
                  <c:v>-2.4489999999999998</c:v>
                </c:pt>
                <c:pt idx="29">
                  <c:v>-3.1760000000000002</c:v>
                </c:pt>
                <c:pt idx="30">
                  <c:v>-3.625</c:v>
                </c:pt>
                <c:pt idx="31">
                  <c:v>-2.8239999999999998</c:v>
                </c:pt>
                <c:pt idx="32">
                  <c:v>-3.3330000000000002</c:v>
                </c:pt>
                <c:pt idx="33">
                  <c:v>-3.6230000000000002</c:v>
                </c:pt>
                <c:pt idx="34">
                  <c:v>-3.968</c:v>
                </c:pt>
                <c:pt idx="35">
                  <c:v>-4.4580000000000002</c:v>
                </c:pt>
                <c:pt idx="36">
                  <c:v>-4.415</c:v>
                </c:pt>
                <c:pt idx="37">
                  <c:v>-4.3479999999999999</c:v>
                </c:pt>
                <c:pt idx="38">
                  <c:v>-4.7290000000000001</c:v>
                </c:pt>
                <c:pt idx="39">
                  <c:v>-5.0209999999999999</c:v>
                </c:pt>
                <c:pt idx="40">
                  <c:v>-5.2240000000000002</c:v>
                </c:pt>
              </c:numCache>
            </c:numRef>
          </c:yVal>
          <c:smooth val="0"/>
          <c:extLst>
            <c:ext xmlns:c16="http://schemas.microsoft.com/office/drawing/2014/chart" uri="{C3380CC4-5D6E-409C-BE32-E72D297353CC}">
              <c16:uniqueId val="{00000001-FC04-41A2-B681-CD5A4D598B2F}"/>
            </c:ext>
          </c:extLst>
        </c:ser>
        <c:dLbls>
          <c:showLegendKey val="0"/>
          <c:showVal val="0"/>
          <c:showCatName val="0"/>
          <c:showSerName val="0"/>
          <c:showPercent val="0"/>
          <c:showBubbleSize val="0"/>
        </c:dLbls>
        <c:axId val="855959976"/>
        <c:axId val="855960304"/>
      </c:scatterChart>
      <c:valAx>
        <c:axId val="855959976"/>
        <c:scaling>
          <c:orientation val="minMax"/>
          <c:max val="2028"/>
          <c:min val="1997"/>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5960304"/>
        <c:crosses val="autoZero"/>
        <c:crossBetween val="midCat"/>
      </c:valAx>
      <c:valAx>
        <c:axId val="855960304"/>
        <c:scaling>
          <c:orientation val="minMax"/>
          <c:max val="3"/>
          <c:min val="-1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5959976"/>
        <c:crosses val="autoZero"/>
        <c:crossBetween val="midCat"/>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800" dirty="0"/>
              <a:t>The</a:t>
            </a:r>
            <a:r>
              <a:rPr lang="en-US" sz="2800" baseline="0" dirty="0"/>
              <a:t> Effect of TCJA on Debt as a percent of GDP</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v>TCJA</c:v>
          </c:tx>
          <c:spPr>
            <a:ln w="19050" cap="rnd">
              <a:solidFill>
                <a:schemeClr val="accent1"/>
              </a:solidFill>
              <a:prstDash val="dash"/>
              <a:round/>
            </a:ln>
            <a:effectLst/>
          </c:spPr>
          <c:marker>
            <c:symbol val="none"/>
          </c:marker>
          <c:xVal>
            <c:numRef>
              <c:f>'1. Rev, Outlays, Surplus, Debt'!$I$82:$I$123</c:f>
              <c:numCache>
                <c:formatCode>General</c:formatCode>
                <c:ptCount val="42"/>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pt idx="25">
                  <c:v>2012</c:v>
                </c:pt>
                <c:pt idx="26">
                  <c:v>2013</c:v>
                </c:pt>
                <c:pt idx="27">
                  <c:v>2014</c:v>
                </c:pt>
                <c:pt idx="28">
                  <c:v>2015</c:v>
                </c:pt>
                <c:pt idx="29">
                  <c:v>2016</c:v>
                </c:pt>
                <c:pt idx="30">
                  <c:v>2017</c:v>
                </c:pt>
                <c:pt idx="31">
                  <c:v>2018</c:v>
                </c:pt>
                <c:pt idx="32">
                  <c:v>2019</c:v>
                </c:pt>
                <c:pt idx="33">
                  <c:v>2020</c:v>
                </c:pt>
                <c:pt idx="34">
                  <c:v>2021</c:v>
                </c:pt>
                <c:pt idx="35">
                  <c:v>2022</c:v>
                </c:pt>
                <c:pt idx="36">
                  <c:v>2023</c:v>
                </c:pt>
                <c:pt idx="37">
                  <c:v>2024</c:v>
                </c:pt>
                <c:pt idx="38">
                  <c:v>2025</c:v>
                </c:pt>
                <c:pt idx="39">
                  <c:v>2026</c:v>
                </c:pt>
                <c:pt idx="40">
                  <c:v>2027</c:v>
                </c:pt>
                <c:pt idx="41">
                  <c:v>2028</c:v>
                </c:pt>
              </c:numCache>
            </c:numRef>
          </c:xVal>
          <c:yVal>
            <c:numRef>
              <c:f>'1. Rev, Outlays, Surplus, Debt'!$H$82:$H$123</c:f>
              <c:numCache>
                <c:formatCode>#,##0.0</c:formatCode>
                <c:ptCount val="42"/>
                <c:pt idx="0">
                  <c:v>39.518999999999998</c:v>
                </c:pt>
                <c:pt idx="1">
                  <c:v>39.798000000000002</c:v>
                </c:pt>
                <c:pt idx="2">
                  <c:v>39.33</c:v>
                </c:pt>
                <c:pt idx="3">
                  <c:v>40.773000000000003</c:v>
                </c:pt>
                <c:pt idx="4">
                  <c:v>44.009</c:v>
                </c:pt>
                <c:pt idx="5">
                  <c:v>46.618000000000002</c:v>
                </c:pt>
                <c:pt idx="6">
                  <c:v>47.805999999999997</c:v>
                </c:pt>
                <c:pt idx="7">
                  <c:v>47.695999999999998</c:v>
                </c:pt>
                <c:pt idx="8">
                  <c:v>47.53</c:v>
                </c:pt>
                <c:pt idx="9">
                  <c:v>46.802999999999997</c:v>
                </c:pt>
                <c:pt idx="10">
                  <c:v>44.468000000000004</c:v>
                </c:pt>
                <c:pt idx="11">
                  <c:v>41.554000000000002</c:v>
                </c:pt>
                <c:pt idx="12">
                  <c:v>38.192999999999998</c:v>
                </c:pt>
                <c:pt idx="13">
                  <c:v>33.6</c:v>
                </c:pt>
                <c:pt idx="14">
                  <c:v>31.422000000000001</c:v>
                </c:pt>
                <c:pt idx="15">
                  <c:v>32.549999999999997</c:v>
                </c:pt>
                <c:pt idx="16">
                  <c:v>34.533000000000001</c:v>
                </c:pt>
                <c:pt idx="17">
                  <c:v>35.533999999999999</c:v>
                </c:pt>
                <c:pt idx="18">
                  <c:v>35.628999999999998</c:v>
                </c:pt>
                <c:pt idx="19">
                  <c:v>35.286999999999999</c:v>
                </c:pt>
                <c:pt idx="20">
                  <c:v>35.154000000000003</c:v>
                </c:pt>
                <c:pt idx="21">
                  <c:v>39.335999999999999</c:v>
                </c:pt>
                <c:pt idx="22">
                  <c:v>52.341000000000001</c:v>
                </c:pt>
                <c:pt idx="23">
                  <c:v>60.945</c:v>
                </c:pt>
                <c:pt idx="24">
                  <c:v>65.856999999999999</c:v>
                </c:pt>
                <c:pt idx="25">
                  <c:v>70.387</c:v>
                </c:pt>
                <c:pt idx="26">
                  <c:v>72.552999999999997</c:v>
                </c:pt>
                <c:pt idx="27">
                  <c:v>74.215000000000003</c:v>
                </c:pt>
                <c:pt idx="28">
                  <c:v>73.260999999999996</c:v>
                </c:pt>
                <c:pt idx="29">
                  <c:v>76.966999999999999</c:v>
                </c:pt>
                <c:pt idx="30">
                  <c:v>76.468000000000004</c:v>
                </c:pt>
                <c:pt idx="31">
                  <c:v>78.037000000000006</c:v>
                </c:pt>
                <c:pt idx="32">
                  <c:v>79.307000000000002</c:v>
                </c:pt>
                <c:pt idx="33">
                  <c:v>80.909000000000006</c:v>
                </c:pt>
                <c:pt idx="34">
                  <c:v>83.061999999999998</c:v>
                </c:pt>
                <c:pt idx="35">
                  <c:v>85.679000000000002</c:v>
                </c:pt>
                <c:pt idx="36">
                  <c:v>87.884</c:v>
                </c:pt>
                <c:pt idx="37">
                  <c:v>89.637</c:v>
                </c:pt>
                <c:pt idx="38">
                  <c:v>91.513999999999996</c:v>
                </c:pt>
                <c:pt idx="39">
                  <c:v>93.141000000000005</c:v>
                </c:pt>
                <c:pt idx="40">
                  <c:v>94.454999999999998</c:v>
                </c:pt>
                <c:pt idx="41">
                  <c:v>96.201999999999998</c:v>
                </c:pt>
              </c:numCache>
            </c:numRef>
          </c:yVal>
          <c:smooth val="0"/>
          <c:extLst>
            <c:ext xmlns:c16="http://schemas.microsoft.com/office/drawing/2014/chart" uri="{C3380CC4-5D6E-409C-BE32-E72D297353CC}">
              <c16:uniqueId val="{00000000-2AA0-44BE-AF2E-A7FFCBB405AD}"/>
            </c:ext>
          </c:extLst>
        </c:ser>
        <c:ser>
          <c:idx val="1"/>
          <c:order val="1"/>
          <c:tx>
            <c:v>Baseline</c:v>
          </c:tx>
          <c:spPr>
            <a:ln w="19050" cap="rnd">
              <a:solidFill>
                <a:schemeClr val="accent1"/>
              </a:solidFill>
              <a:round/>
            </a:ln>
            <a:effectLst/>
          </c:spPr>
          <c:marker>
            <c:symbol val="none"/>
          </c:marker>
          <c:xVal>
            <c:numRef>
              <c:f>'1. Rev, Outlays, Surplus, Debt'!$I$82:$I$122</c:f>
              <c:numCache>
                <c:formatCode>General</c:formatCode>
                <c:ptCount val="41"/>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pt idx="25">
                  <c:v>2012</c:v>
                </c:pt>
                <c:pt idx="26">
                  <c:v>2013</c:v>
                </c:pt>
                <c:pt idx="27">
                  <c:v>2014</c:v>
                </c:pt>
                <c:pt idx="28">
                  <c:v>2015</c:v>
                </c:pt>
                <c:pt idx="29">
                  <c:v>2016</c:v>
                </c:pt>
                <c:pt idx="30">
                  <c:v>2017</c:v>
                </c:pt>
                <c:pt idx="31">
                  <c:v>2018</c:v>
                </c:pt>
                <c:pt idx="32">
                  <c:v>2019</c:v>
                </c:pt>
                <c:pt idx="33">
                  <c:v>2020</c:v>
                </c:pt>
                <c:pt idx="34">
                  <c:v>2021</c:v>
                </c:pt>
                <c:pt idx="35">
                  <c:v>2022</c:v>
                </c:pt>
                <c:pt idx="36">
                  <c:v>2023</c:v>
                </c:pt>
                <c:pt idx="37">
                  <c:v>2024</c:v>
                </c:pt>
                <c:pt idx="38">
                  <c:v>2025</c:v>
                </c:pt>
                <c:pt idx="39">
                  <c:v>2026</c:v>
                </c:pt>
                <c:pt idx="40">
                  <c:v>2027</c:v>
                </c:pt>
              </c:numCache>
            </c:numRef>
          </c:xVal>
          <c:yVal>
            <c:numRef>
              <c:f>'1. Rev, Outlays, Surplus, Debt'!$J$82:$J$122</c:f>
              <c:numCache>
                <c:formatCode>#,##0.0</c:formatCode>
                <c:ptCount val="41"/>
                <c:pt idx="0">
                  <c:v>39.518999999999998</c:v>
                </c:pt>
                <c:pt idx="1">
                  <c:v>39.798000000000002</c:v>
                </c:pt>
                <c:pt idx="2">
                  <c:v>39.33</c:v>
                </c:pt>
                <c:pt idx="3">
                  <c:v>40.773000000000003</c:v>
                </c:pt>
                <c:pt idx="4">
                  <c:v>44.009</c:v>
                </c:pt>
                <c:pt idx="5">
                  <c:v>46.618000000000002</c:v>
                </c:pt>
                <c:pt idx="6">
                  <c:v>47.805999999999997</c:v>
                </c:pt>
                <c:pt idx="7">
                  <c:v>47.695999999999998</c:v>
                </c:pt>
                <c:pt idx="8">
                  <c:v>47.53</c:v>
                </c:pt>
                <c:pt idx="9">
                  <c:v>46.802999999999997</c:v>
                </c:pt>
                <c:pt idx="10">
                  <c:v>44.468000000000004</c:v>
                </c:pt>
                <c:pt idx="11">
                  <c:v>41.554000000000002</c:v>
                </c:pt>
                <c:pt idx="12">
                  <c:v>38.192999999999998</c:v>
                </c:pt>
                <c:pt idx="13">
                  <c:v>33.6</c:v>
                </c:pt>
                <c:pt idx="14">
                  <c:v>31.422000000000001</c:v>
                </c:pt>
                <c:pt idx="15">
                  <c:v>32.549999999999997</c:v>
                </c:pt>
                <c:pt idx="16">
                  <c:v>34.533000000000001</c:v>
                </c:pt>
                <c:pt idx="17">
                  <c:v>35.533999999999999</c:v>
                </c:pt>
                <c:pt idx="18">
                  <c:v>35.628999999999998</c:v>
                </c:pt>
                <c:pt idx="19">
                  <c:v>35.286999999999999</c:v>
                </c:pt>
                <c:pt idx="20">
                  <c:v>35.154000000000003</c:v>
                </c:pt>
                <c:pt idx="21">
                  <c:v>39.335999999999999</c:v>
                </c:pt>
                <c:pt idx="22">
                  <c:v>52.341000000000001</c:v>
                </c:pt>
                <c:pt idx="23">
                  <c:v>60.945</c:v>
                </c:pt>
                <c:pt idx="24">
                  <c:v>65.856999999999999</c:v>
                </c:pt>
                <c:pt idx="25">
                  <c:v>70.387</c:v>
                </c:pt>
                <c:pt idx="26">
                  <c:v>72.552999999999997</c:v>
                </c:pt>
                <c:pt idx="27">
                  <c:v>74.215000000000003</c:v>
                </c:pt>
                <c:pt idx="28">
                  <c:v>73.260999999999996</c:v>
                </c:pt>
                <c:pt idx="29">
                  <c:v>76.966999999999999</c:v>
                </c:pt>
                <c:pt idx="30">
                  <c:v>76.650999999999996</c:v>
                </c:pt>
                <c:pt idx="31">
                  <c:v>77.983000000000004</c:v>
                </c:pt>
                <c:pt idx="32">
                  <c:v>78.77</c:v>
                </c:pt>
                <c:pt idx="33">
                  <c:v>80.018000000000001</c:v>
                </c:pt>
                <c:pt idx="34">
                  <c:v>81.375</c:v>
                </c:pt>
                <c:pt idx="35">
                  <c:v>82.948999999999998</c:v>
                </c:pt>
                <c:pt idx="36">
                  <c:v>84.39</c:v>
                </c:pt>
                <c:pt idx="37">
                  <c:v>85.692999999999998</c:v>
                </c:pt>
                <c:pt idx="38">
                  <c:v>87.322000000000003</c:v>
                </c:pt>
                <c:pt idx="39">
                  <c:v>89.180999999999997</c:v>
                </c:pt>
                <c:pt idx="40">
                  <c:v>91.161000000000001</c:v>
                </c:pt>
              </c:numCache>
            </c:numRef>
          </c:yVal>
          <c:smooth val="0"/>
          <c:extLst>
            <c:ext xmlns:c16="http://schemas.microsoft.com/office/drawing/2014/chart" uri="{C3380CC4-5D6E-409C-BE32-E72D297353CC}">
              <c16:uniqueId val="{00000001-2AA0-44BE-AF2E-A7FFCBB405AD}"/>
            </c:ext>
          </c:extLst>
        </c:ser>
        <c:dLbls>
          <c:showLegendKey val="0"/>
          <c:showVal val="0"/>
          <c:showCatName val="0"/>
          <c:showSerName val="0"/>
          <c:showPercent val="0"/>
          <c:showBubbleSize val="0"/>
        </c:dLbls>
        <c:axId val="855959976"/>
        <c:axId val="855960304"/>
      </c:scatterChart>
      <c:valAx>
        <c:axId val="855959976"/>
        <c:scaling>
          <c:orientation val="minMax"/>
          <c:max val="2028"/>
          <c:min val="1987"/>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5960304"/>
        <c:crosses val="autoZero"/>
        <c:crossBetween val="midCat"/>
      </c:valAx>
      <c:valAx>
        <c:axId val="855960304"/>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5959976"/>
        <c:crosses val="autoZero"/>
        <c:crossBetween val="midCat"/>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700" b="0" i="0" baseline="0" dirty="0">
                <a:effectLst/>
              </a:rPr>
              <a:t>The Effect of TCJA on Deficits as a percent of GDP</a:t>
            </a:r>
          </a:p>
          <a:p>
            <a:pPr>
              <a:defRPr/>
            </a:pPr>
            <a:r>
              <a:rPr lang="en-US" sz="2400" b="0" i="0" baseline="0">
                <a:effectLst/>
              </a:rPr>
              <a:t>(CBO estimates)</a:t>
            </a:r>
            <a:endParaRPr lang="en-US" sz="2400" dirty="0">
              <a:effectLst/>
            </a:endParaRPr>
          </a:p>
        </c:rich>
      </c:tx>
      <c:layout>
        <c:manualLayout>
          <c:xMode val="edge"/>
          <c:yMode val="edge"/>
          <c:x val="0.13975969221471934"/>
          <c:y val="4.66858842594436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v>TCJA</c:v>
          </c:tx>
          <c:spPr>
            <a:ln w="19050" cap="rnd">
              <a:solidFill>
                <a:srgbClr val="C00000"/>
              </a:solidFill>
              <a:prstDash val="dash"/>
              <a:round/>
            </a:ln>
            <a:effectLst/>
          </c:spPr>
          <c:marker>
            <c:symbol val="none"/>
          </c:marker>
          <c:xVal>
            <c:numRef>
              <c:f>'1. Rev, Outlays, Surplus, Debt'!$I$82:$I$123</c:f>
              <c:numCache>
                <c:formatCode>General</c:formatCode>
                <c:ptCount val="42"/>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pt idx="25">
                  <c:v>2012</c:v>
                </c:pt>
                <c:pt idx="26">
                  <c:v>2013</c:v>
                </c:pt>
                <c:pt idx="27">
                  <c:v>2014</c:v>
                </c:pt>
                <c:pt idx="28">
                  <c:v>2015</c:v>
                </c:pt>
                <c:pt idx="29">
                  <c:v>2016</c:v>
                </c:pt>
                <c:pt idx="30">
                  <c:v>2017</c:v>
                </c:pt>
                <c:pt idx="31">
                  <c:v>2018</c:v>
                </c:pt>
                <c:pt idx="32">
                  <c:v>2019</c:v>
                </c:pt>
                <c:pt idx="33">
                  <c:v>2020</c:v>
                </c:pt>
                <c:pt idx="34">
                  <c:v>2021</c:v>
                </c:pt>
                <c:pt idx="35">
                  <c:v>2022</c:v>
                </c:pt>
                <c:pt idx="36">
                  <c:v>2023</c:v>
                </c:pt>
                <c:pt idx="37">
                  <c:v>2024</c:v>
                </c:pt>
                <c:pt idx="38">
                  <c:v>2025</c:v>
                </c:pt>
                <c:pt idx="39">
                  <c:v>2026</c:v>
                </c:pt>
                <c:pt idx="40">
                  <c:v>2027</c:v>
                </c:pt>
                <c:pt idx="41">
                  <c:v>2028</c:v>
                </c:pt>
              </c:numCache>
            </c:numRef>
          </c:xVal>
          <c:yVal>
            <c:numRef>
              <c:f>'1. Rev, Outlays, Surplus, Debt'!$G$82:$G$123</c:f>
              <c:numCache>
                <c:formatCode>#,##0.0</c:formatCode>
                <c:ptCount val="42"/>
                <c:pt idx="0">
                  <c:v>-3.1309999999999998</c:v>
                </c:pt>
                <c:pt idx="1">
                  <c:v>-3.01</c:v>
                </c:pt>
                <c:pt idx="2">
                  <c:v>-2.74</c:v>
                </c:pt>
                <c:pt idx="3">
                  <c:v>-3.7370000000000001</c:v>
                </c:pt>
                <c:pt idx="4">
                  <c:v>-4.4059999999999997</c:v>
                </c:pt>
                <c:pt idx="5">
                  <c:v>-4.5119999999999996</c:v>
                </c:pt>
                <c:pt idx="6">
                  <c:v>-3.754</c:v>
                </c:pt>
                <c:pt idx="7">
                  <c:v>-2.823</c:v>
                </c:pt>
                <c:pt idx="8">
                  <c:v>-2.1619999999999999</c:v>
                </c:pt>
                <c:pt idx="9">
                  <c:v>-1.347</c:v>
                </c:pt>
                <c:pt idx="10">
                  <c:v>-0.25800000000000001</c:v>
                </c:pt>
                <c:pt idx="11">
                  <c:v>0.77400000000000002</c:v>
                </c:pt>
                <c:pt idx="12">
                  <c:v>1.321</c:v>
                </c:pt>
                <c:pt idx="13">
                  <c:v>2.3279999999999998</c:v>
                </c:pt>
                <c:pt idx="14">
                  <c:v>1.214</c:v>
                </c:pt>
                <c:pt idx="15">
                  <c:v>-1.45</c:v>
                </c:pt>
                <c:pt idx="16">
                  <c:v>-3.3319999999999999</c:v>
                </c:pt>
                <c:pt idx="17">
                  <c:v>-3.4140000000000001</c:v>
                </c:pt>
                <c:pt idx="18">
                  <c:v>-2.4700000000000002</c:v>
                </c:pt>
                <c:pt idx="19">
                  <c:v>-1.8140000000000001</c:v>
                </c:pt>
                <c:pt idx="20">
                  <c:v>-1.1220000000000001</c:v>
                </c:pt>
                <c:pt idx="21">
                  <c:v>-3.1080000000000001</c:v>
                </c:pt>
                <c:pt idx="22">
                  <c:v>-9.8000000000000007</c:v>
                </c:pt>
                <c:pt idx="23">
                  <c:v>-8.7469999999999999</c:v>
                </c:pt>
                <c:pt idx="24">
                  <c:v>-8.4499999999999993</c:v>
                </c:pt>
                <c:pt idx="25">
                  <c:v>-6.782</c:v>
                </c:pt>
                <c:pt idx="26">
                  <c:v>-4.1139999999999999</c:v>
                </c:pt>
                <c:pt idx="27">
                  <c:v>-2.8140000000000001</c:v>
                </c:pt>
                <c:pt idx="28">
                  <c:v>-2.4489999999999998</c:v>
                </c:pt>
                <c:pt idx="29">
                  <c:v>-3.1760000000000002</c:v>
                </c:pt>
                <c:pt idx="30">
                  <c:v>-3.4689999999999999</c:v>
                </c:pt>
                <c:pt idx="31">
                  <c:v>-4.0010000000000003</c:v>
                </c:pt>
                <c:pt idx="32">
                  <c:v>-4.6399999999999997</c:v>
                </c:pt>
                <c:pt idx="33">
                  <c:v>-4.5730000000000004</c:v>
                </c:pt>
                <c:pt idx="34">
                  <c:v>-4.9080000000000004</c:v>
                </c:pt>
                <c:pt idx="35">
                  <c:v>-5.3810000000000002</c:v>
                </c:pt>
                <c:pt idx="36">
                  <c:v>-5.1680000000000001</c:v>
                </c:pt>
                <c:pt idx="37">
                  <c:v>-4.8620000000000001</c:v>
                </c:pt>
                <c:pt idx="38">
                  <c:v>-5.085</c:v>
                </c:pt>
                <c:pt idx="39">
                  <c:v>-4.7830000000000004</c:v>
                </c:pt>
                <c:pt idx="40">
                  <c:v>-4.5880000000000001</c:v>
                </c:pt>
                <c:pt idx="41">
                  <c:v>-5.12</c:v>
                </c:pt>
              </c:numCache>
            </c:numRef>
          </c:yVal>
          <c:smooth val="0"/>
          <c:extLst>
            <c:ext xmlns:c16="http://schemas.microsoft.com/office/drawing/2014/chart" uri="{C3380CC4-5D6E-409C-BE32-E72D297353CC}">
              <c16:uniqueId val="{00000000-A55A-41AB-9003-3FE7A257C9D8}"/>
            </c:ext>
          </c:extLst>
        </c:ser>
        <c:ser>
          <c:idx val="1"/>
          <c:order val="1"/>
          <c:tx>
            <c:v>Baseline</c:v>
          </c:tx>
          <c:spPr>
            <a:ln w="19050" cap="rnd">
              <a:solidFill>
                <a:srgbClr val="F63818"/>
              </a:solidFill>
              <a:round/>
            </a:ln>
            <a:effectLst/>
          </c:spPr>
          <c:marker>
            <c:symbol val="none"/>
          </c:marker>
          <c:xVal>
            <c:numRef>
              <c:f>'1. Rev, Outlays, Surplus, Debt'!$I$82:$I$122</c:f>
              <c:numCache>
                <c:formatCode>General</c:formatCode>
                <c:ptCount val="41"/>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pt idx="25">
                  <c:v>2012</c:v>
                </c:pt>
                <c:pt idx="26">
                  <c:v>2013</c:v>
                </c:pt>
                <c:pt idx="27">
                  <c:v>2014</c:v>
                </c:pt>
                <c:pt idx="28">
                  <c:v>2015</c:v>
                </c:pt>
                <c:pt idx="29">
                  <c:v>2016</c:v>
                </c:pt>
                <c:pt idx="30">
                  <c:v>2017</c:v>
                </c:pt>
                <c:pt idx="31">
                  <c:v>2018</c:v>
                </c:pt>
                <c:pt idx="32">
                  <c:v>2019</c:v>
                </c:pt>
                <c:pt idx="33">
                  <c:v>2020</c:v>
                </c:pt>
                <c:pt idx="34">
                  <c:v>2021</c:v>
                </c:pt>
                <c:pt idx="35">
                  <c:v>2022</c:v>
                </c:pt>
                <c:pt idx="36">
                  <c:v>2023</c:v>
                </c:pt>
                <c:pt idx="37">
                  <c:v>2024</c:v>
                </c:pt>
                <c:pt idx="38">
                  <c:v>2025</c:v>
                </c:pt>
                <c:pt idx="39">
                  <c:v>2026</c:v>
                </c:pt>
                <c:pt idx="40">
                  <c:v>2027</c:v>
                </c:pt>
              </c:numCache>
            </c:numRef>
          </c:xVal>
          <c:yVal>
            <c:numRef>
              <c:f>'1. Rev, Outlays, Surplus, Debt'!$K$82:$K$122</c:f>
              <c:numCache>
                <c:formatCode>#,##0.0</c:formatCode>
                <c:ptCount val="41"/>
                <c:pt idx="0">
                  <c:v>-3.1309999999999998</c:v>
                </c:pt>
                <c:pt idx="1">
                  <c:v>-3.01</c:v>
                </c:pt>
                <c:pt idx="2">
                  <c:v>-2.74</c:v>
                </c:pt>
                <c:pt idx="3">
                  <c:v>-3.7370000000000001</c:v>
                </c:pt>
                <c:pt idx="4">
                  <c:v>-4.4059999999999997</c:v>
                </c:pt>
                <c:pt idx="5">
                  <c:v>-4.5119999999999996</c:v>
                </c:pt>
                <c:pt idx="6">
                  <c:v>-3.754</c:v>
                </c:pt>
                <c:pt idx="7">
                  <c:v>-2.823</c:v>
                </c:pt>
                <c:pt idx="8">
                  <c:v>-2.1619999999999999</c:v>
                </c:pt>
                <c:pt idx="9">
                  <c:v>-1.347</c:v>
                </c:pt>
                <c:pt idx="10">
                  <c:v>-0.25800000000000001</c:v>
                </c:pt>
                <c:pt idx="11">
                  <c:v>0.77400000000000002</c:v>
                </c:pt>
                <c:pt idx="12">
                  <c:v>1.321</c:v>
                </c:pt>
                <c:pt idx="13">
                  <c:v>2.3279999999999998</c:v>
                </c:pt>
                <c:pt idx="14">
                  <c:v>1.214</c:v>
                </c:pt>
                <c:pt idx="15">
                  <c:v>-1.45</c:v>
                </c:pt>
                <c:pt idx="16">
                  <c:v>-3.3319999999999999</c:v>
                </c:pt>
                <c:pt idx="17">
                  <c:v>-3.4140000000000001</c:v>
                </c:pt>
                <c:pt idx="18">
                  <c:v>-2.4700000000000002</c:v>
                </c:pt>
                <c:pt idx="19">
                  <c:v>-1.8140000000000001</c:v>
                </c:pt>
                <c:pt idx="20">
                  <c:v>-1.1220000000000001</c:v>
                </c:pt>
                <c:pt idx="21">
                  <c:v>-3.1080000000000001</c:v>
                </c:pt>
                <c:pt idx="22">
                  <c:v>-9.8000000000000007</c:v>
                </c:pt>
                <c:pt idx="23">
                  <c:v>-8.7469999999999999</c:v>
                </c:pt>
                <c:pt idx="24">
                  <c:v>-8.4499999999999993</c:v>
                </c:pt>
                <c:pt idx="25">
                  <c:v>-6.782</c:v>
                </c:pt>
                <c:pt idx="26">
                  <c:v>-4.1139999999999999</c:v>
                </c:pt>
                <c:pt idx="27">
                  <c:v>-2.8140000000000001</c:v>
                </c:pt>
                <c:pt idx="28">
                  <c:v>-2.4489999999999998</c:v>
                </c:pt>
                <c:pt idx="29">
                  <c:v>-3.1760000000000002</c:v>
                </c:pt>
                <c:pt idx="30">
                  <c:v>-3.625</c:v>
                </c:pt>
                <c:pt idx="31">
                  <c:v>-2.8239999999999998</c:v>
                </c:pt>
                <c:pt idx="32">
                  <c:v>-3.3330000000000002</c:v>
                </c:pt>
                <c:pt idx="33">
                  <c:v>-3.6230000000000002</c:v>
                </c:pt>
                <c:pt idx="34">
                  <c:v>-3.968</c:v>
                </c:pt>
                <c:pt idx="35">
                  <c:v>-4.4580000000000002</c:v>
                </c:pt>
                <c:pt idx="36">
                  <c:v>-4.415</c:v>
                </c:pt>
                <c:pt idx="37">
                  <c:v>-4.3479999999999999</c:v>
                </c:pt>
                <c:pt idx="38">
                  <c:v>-4.7290000000000001</c:v>
                </c:pt>
                <c:pt idx="39">
                  <c:v>-5.0209999999999999</c:v>
                </c:pt>
                <c:pt idx="40">
                  <c:v>-5.2240000000000002</c:v>
                </c:pt>
              </c:numCache>
            </c:numRef>
          </c:yVal>
          <c:smooth val="0"/>
          <c:extLst>
            <c:ext xmlns:c16="http://schemas.microsoft.com/office/drawing/2014/chart" uri="{C3380CC4-5D6E-409C-BE32-E72D297353CC}">
              <c16:uniqueId val="{00000001-A55A-41AB-9003-3FE7A257C9D8}"/>
            </c:ext>
          </c:extLst>
        </c:ser>
        <c:ser>
          <c:idx val="2"/>
          <c:order val="2"/>
          <c:tx>
            <c:v>CBO Alternate</c:v>
          </c:tx>
          <c:spPr>
            <a:ln w="19050" cap="rnd">
              <a:solidFill>
                <a:srgbClr val="FF00FF"/>
              </a:solidFill>
              <a:round/>
            </a:ln>
            <a:effectLst/>
          </c:spPr>
          <c:marker>
            <c:symbol val="none"/>
          </c:marker>
          <c:dPt>
            <c:idx val="9"/>
            <c:marker>
              <c:symbol val="none"/>
            </c:marker>
            <c:bubble3D val="0"/>
            <c:extLst>
              <c:ext xmlns:c16="http://schemas.microsoft.com/office/drawing/2014/chart" uri="{C3380CC4-5D6E-409C-BE32-E72D297353CC}">
                <c16:uniqueId val="{00000002-A55A-41AB-9003-3FE7A257C9D8}"/>
              </c:ext>
            </c:extLst>
          </c:dPt>
          <c:xVal>
            <c:numRef>
              <c:f>'1. Rev, Outlays, Surplus, Debt'!$I$112:$I$123</c:f>
              <c:numCache>
                <c:formatCode>General</c:formatCode>
                <c:ptCount val="12"/>
                <c:pt idx="0">
                  <c:v>2017</c:v>
                </c:pt>
                <c:pt idx="1">
                  <c:v>2018</c:v>
                </c:pt>
                <c:pt idx="2">
                  <c:v>2019</c:v>
                </c:pt>
                <c:pt idx="3">
                  <c:v>2020</c:v>
                </c:pt>
                <c:pt idx="4">
                  <c:v>2021</c:v>
                </c:pt>
                <c:pt idx="5">
                  <c:v>2022</c:v>
                </c:pt>
                <c:pt idx="6">
                  <c:v>2023</c:v>
                </c:pt>
                <c:pt idx="7">
                  <c:v>2024</c:v>
                </c:pt>
                <c:pt idx="8">
                  <c:v>2025</c:v>
                </c:pt>
                <c:pt idx="9">
                  <c:v>2026</c:v>
                </c:pt>
                <c:pt idx="10">
                  <c:v>2027</c:v>
                </c:pt>
                <c:pt idx="11">
                  <c:v>2028</c:v>
                </c:pt>
              </c:numCache>
            </c:numRef>
          </c:xVal>
          <c:yVal>
            <c:numRef>
              <c:f>'1. Rev, Outlays, Surplus, Debt'!$Q$112:$Q$123</c:f>
              <c:numCache>
                <c:formatCode>General</c:formatCode>
                <c:ptCount val="12"/>
                <c:pt idx="0">
                  <c:v>-3.4689999999999999</c:v>
                </c:pt>
                <c:pt idx="1">
                  <c:v>-4.0059111089283963</c:v>
                </c:pt>
                <c:pt idx="2">
                  <c:v>-4.6399999999999997</c:v>
                </c:pt>
                <c:pt idx="3">
                  <c:v>-5.0135088326515929</c:v>
                </c:pt>
                <c:pt idx="4">
                  <c:v>-5.5319438450539451</c:v>
                </c:pt>
                <c:pt idx="5">
                  <c:v>-6.0995528679450226</c:v>
                </c:pt>
                <c:pt idx="6">
                  <c:v>-5.9766253369272233</c:v>
                </c:pt>
                <c:pt idx="7">
                  <c:v>-5.7330126974295448</c:v>
                </c:pt>
                <c:pt idx="8">
                  <c:v>-6.0124088420425341</c:v>
                </c:pt>
                <c:pt idx="9">
                  <c:v>-6.0784855379315301</c:v>
                </c:pt>
                <c:pt idx="10">
                  <c:v>-6.2490836757951449</c:v>
                </c:pt>
                <c:pt idx="11">
                  <c:v>-6.7918183933260217</c:v>
                </c:pt>
              </c:numCache>
            </c:numRef>
          </c:yVal>
          <c:smooth val="0"/>
          <c:extLst>
            <c:ext xmlns:c16="http://schemas.microsoft.com/office/drawing/2014/chart" uri="{C3380CC4-5D6E-409C-BE32-E72D297353CC}">
              <c16:uniqueId val="{00000003-A55A-41AB-9003-3FE7A257C9D8}"/>
            </c:ext>
          </c:extLst>
        </c:ser>
        <c:dLbls>
          <c:showLegendKey val="0"/>
          <c:showVal val="0"/>
          <c:showCatName val="0"/>
          <c:showSerName val="0"/>
          <c:showPercent val="0"/>
          <c:showBubbleSize val="0"/>
        </c:dLbls>
        <c:axId val="855959976"/>
        <c:axId val="855960304"/>
      </c:scatterChart>
      <c:valAx>
        <c:axId val="855959976"/>
        <c:scaling>
          <c:orientation val="minMax"/>
          <c:max val="2028"/>
          <c:min val="1997"/>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5960304"/>
        <c:crosses val="autoZero"/>
        <c:crossBetween val="midCat"/>
      </c:valAx>
      <c:valAx>
        <c:axId val="855960304"/>
        <c:scaling>
          <c:orientation val="minMax"/>
          <c:max val="3"/>
          <c:min val="-1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5959976"/>
        <c:crosses val="autoZero"/>
        <c:crossBetween val="midCat"/>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4" name="Picture 2" descr="This is the chapter opene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0" y="-838200"/>
            <a:ext cx="7924800" cy="5135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0" y="4114800"/>
            <a:ext cx="9144000" cy="2743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n>
                <a:solidFill>
                  <a:schemeClr val="bg1"/>
                </a:solidFill>
              </a:ln>
              <a:solidFill>
                <a:schemeClr val="bg1"/>
              </a:solidFill>
            </a:endParaRPr>
          </a:p>
        </p:txBody>
      </p:sp>
      <p:sp>
        <p:nvSpPr>
          <p:cNvPr id="6" name="Rectangle 5"/>
          <p:cNvSpPr/>
          <p:nvPr/>
        </p:nvSpPr>
        <p:spPr>
          <a:xfrm>
            <a:off x="0" y="3962400"/>
            <a:ext cx="9144000" cy="1524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Subtitle 2"/>
          <p:cNvSpPr>
            <a:spLocks noGrp="1"/>
          </p:cNvSpPr>
          <p:nvPr>
            <p:ph type="subTitle" idx="1"/>
          </p:nvPr>
        </p:nvSpPr>
        <p:spPr>
          <a:xfrm>
            <a:off x="1600200" y="5505635"/>
            <a:ext cx="6400800" cy="685800"/>
          </a:xfrm>
        </p:spPr>
        <p:txBody>
          <a:bodyPr/>
          <a:lstStyle>
            <a:lvl1pPr marL="0" indent="0" algn="ctr">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2" name="Title 1"/>
          <p:cNvSpPr>
            <a:spLocks noGrp="1"/>
          </p:cNvSpPr>
          <p:nvPr>
            <p:ph type="ctrTitle"/>
          </p:nvPr>
        </p:nvSpPr>
        <p:spPr>
          <a:xfrm>
            <a:off x="685800" y="4321206"/>
            <a:ext cx="7772400" cy="1143000"/>
          </a:xfrm>
        </p:spPr>
        <p:txBody>
          <a:bodyPr/>
          <a:lstStyle>
            <a:lvl1pPr>
              <a:defRPr b="1">
                <a:solidFill>
                  <a:schemeClr val="tx1">
                    <a:lumMod val="75000"/>
                    <a:lumOff val="25000"/>
                  </a:schemeClr>
                </a:solidFill>
                <a:latin typeface="Century Gothic" pitchFamily="34" charset="0"/>
              </a:defRPr>
            </a:lvl1pPr>
          </a:lstStyle>
          <a:p>
            <a:r>
              <a:rPr lang="en-US" dirty="0"/>
              <a:t>Click to edit Master title style</a:t>
            </a:r>
          </a:p>
        </p:txBody>
      </p:sp>
      <p:sp>
        <p:nvSpPr>
          <p:cNvPr id="10" name="Content Placeholder 9"/>
          <p:cNvSpPr>
            <a:spLocks noGrp="1"/>
          </p:cNvSpPr>
          <p:nvPr>
            <p:ph sz="quarter" idx="12" hasCustomPrompt="1"/>
          </p:nvPr>
        </p:nvSpPr>
        <p:spPr>
          <a:xfrm>
            <a:off x="381000" y="6496050"/>
            <a:ext cx="8534400" cy="361950"/>
          </a:xfrm>
        </p:spPr>
        <p:txBody>
          <a:bodyPr>
            <a:noAutofit/>
          </a:bodyPr>
          <a:lstStyle>
            <a:lvl1pPr marL="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lang="en-US" sz="800" smtClean="0">
                <a:effectLst/>
              </a:defRPr>
            </a:lvl1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1000" dirty="0">
                <a:effectLst/>
                <a:latin typeface="Verdana"/>
                <a:ea typeface="Calibri"/>
                <a:cs typeface="Times New Roman"/>
              </a:rPr>
              <a:t>©2017 McGraw-Hill Education. All rights reserved. Authorized only for instructor use in the classroom.  No reproduction or further distribution permitted without the prior written consent of McGraw-Hill Education.</a:t>
            </a:r>
            <a:endParaRPr lang="en-US" sz="1100" dirty="0">
              <a:effectLst/>
              <a:latin typeface="+mj-lt"/>
              <a:ea typeface="Calibri"/>
              <a:cs typeface="Times New Roman"/>
            </a:endParaRPr>
          </a:p>
          <a:p>
            <a:pPr lvl="0"/>
            <a:endParaRPr lang="en-US" dirty="0"/>
          </a:p>
        </p:txBody>
      </p:sp>
    </p:spTree>
    <p:extLst>
      <p:ext uri="{BB962C8B-B14F-4D97-AF65-F5344CB8AC3E}">
        <p14:creationId xmlns:p14="http://schemas.microsoft.com/office/powerpoint/2010/main" val="4146151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6350" y="0"/>
            <a:ext cx="9144000" cy="1285875"/>
          </a:xfrm>
          <a:prstGeom prst="rect">
            <a:avLst/>
          </a:prstGeom>
          <a:solidFill>
            <a:schemeClr val="tx1">
              <a:lumMod val="75000"/>
              <a:lumOff val="25000"/>
            </a:schemeClr>
          </a:solidFill>
          <a:ln>
            <a:solidFill>
              <a:srgbClr val="15429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n>
                <a:solidFill>
                  <a:schemeClr val="bg1"/>
                </a:solidFill>
              </a:ln>
              <a:solidFill>
                <a:schemeClr val="bg1"/>
              </a:solidFill>
            </a:endParaRPr>
          </a:p>
        </p:txBody>
      </p:sp>
      <p:sp>
        <p:nvSpPr>
          <p:cNvPr id="6" name="Rectangle 5"/>
          <p:cNvSpPr txBox="1">
            <a:spLocks noChangeArrowheads="1"/>
          </p:cNvSpPr>
          <p:nvPr userDrawn="1"/>
        </p:nvSpPr>
        <p:spPr bwMode="auto">
          <a:xfrm>
            <a:off x="7143750" y="6540500"/>
            <a:ext cx="1782763" cy="179388"/>
          </a:xfrm>
          <a:prstGeom prst="rect">
            <a:avLst/>
          </a:prstGeom>
          <a:noFill/>
          <a:ln w="9525">
            <a:noFill/>
            <a:round/>
            <a:headEnd/>
            <a:tailEnd/>
          </a:ln>
          <a:effectLst/>
        </p:spPr>
        <p:txBody>
          <a:bodyPr lIns="0" tIns="0" rIns="0" bIns="0"/>
          <a:lstStyle>
            <a:lvl1pPr eaLnBrk="0" hangingPunct="0">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1pPr>
            <a:lvl2pPr marL="742950" indent="-285750" eaLnBrk="0" hangingPunct="0">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2pPr>
            <a:lvl3pPr marL="1143000" indent="-228600" eaLnBrk="0" hangingPunct="0">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3pPr>
            <a:lvl4pPr marL="1600200" indent="-228600" eaLnBrk="0" hangingPunct="0">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4pPr>
            <a:lvl5pPr marL="2057400" indent="-228600" eaLnBrk="0" hangingPunct="0">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9pPr>
          </a:lstStyle>
          <a:p>
            <a:pPr algn="r" eaLnBrk="1" hangingPunct="1">
              <a:lnSpc>
                <a:spcPct val="102000"/>
              </a:lnSpc>
              <a:buFont typeface="Wingdings" panose="05000000000000000000" pitchFamily="2" charset="2"/>
              <a:buNone/>
            </a:pPr>
            <a:fld id="{83A37E8A-1D86-403B-A4B3-2F1DD4B9518B}" type="slidenum">
              <a:rPr lang="en-US" altLang="en-US" sz="1000" smtClean="0">
                <a:cs typeface="Tahoma" panose="020B0604030504040204" pitchFamily="34" charset="0"/>
              </a:rPr>
              <a:pPr algn="r" eaLnBrk="1" hangingPunct="1">
                <a:lnSpc>
                  <a:spcPct val="102000"/>
                </a:lnSpc>
                <a:buFont typeface="Wingdings" panose="05000000000000000000" pitchFamily="2" charset="2"/>
                <a:buNone/>
              </a:pPr>
              <a:t>‹#›</a:t>
            </a:fld>
            <a:endParaRPr lang="en-US" altLang="en-US" sz="1000" dirty="0">
              <a:cs typeface="Tahoma" panose="020B0604030504040204" pitchFamily="34" charset="0"/>
            </a:endParaRPr>
          </a:p>
        </p:txBody>
      </p:sp>
      <p:sp>
        <p:nvSpPr>
          <p:cNvPr id="2" name="Title 1"/>
          <p:cNvSpPr>
            <a:spLocks noGrp="1"/>
          </p:cNvSpPr>
          <p:nvPr>
            <p:ph type="title"/>
          </p:nvPr>
        </p:nvSpPr>
        <p:spPr>
          <a:xfrm>
            <a:off x="0" y="274638"/>
            <a:ext cx="9137650" cy="1143000"/>
          </a:xfrm>
        </p:spPr>
        <p:txBody>
          <a:bodyPr/>
          <a:lstStyle>
            <a:lvl1pPr algn="ctr">
              <a:defRPr sz="3600" b="1">
                <a:solidFill>
                  <a:schemeClr val="bg1"/>
                </a:solidFill>
                <a:latin typeface="Tahoma" pitchFamily="34" charset="0"/>
                <a:ea typeface="Tahoma" pitchFamily="34" charset="0"/>
                <a:cs typeface="Tahoma" pitchFamily="34" charset="0"/>
              </a:defRPr>
            </a:lvl1pPr>
          </a:lstStyle>
          <a:p>
            <a:r>
              <a:rPr lang="en-US" dirty="0"/>
              <a:t>Click to edit Master title style</a:t>
            </a:r>
          </a:p>
        </p:txBody>
      </p:sp>
      <p:sp>
        <p:nvSpPr>
          <p:cNvPr id="9" name="Rectangle 8"/>
          <p:cNvSpPr/>
          <p:nvPr userDrawn="1"/>
        </p:nvSpPr>
        <p:spPr>
          <a:xfrm>
            <a:off x="-6350" y="1209675"/>
            <a:ext cx="9150350" cy="1524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p:nvPr userDrawn="1"/>
        </p:nvSpPr>
        <p:spPr>
          <a:xfrm>
            <a:off x="3429000" y="6670357"/>
            <a:ext cx="3429000" cy="49244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kern="1200" dirty="0">
                <a:solidFill>
                  <a:schemeClr val="tx1"/>
                </a:solidFill>
                <a:effectLst/>
                <a:latin typeface="+mn-lt"/>
                <a:ea typeface="+mn-ea"/>
                <a:cs typeface="+mn-cs"/>
              </a:rPr>
              <a:t>© 2017 McGraw-Hill Education. </a:t>
            </a:r>
          </a:p>
          <a:p>
            <a:endParaRPr lang="en-US" dirty="0"/>
          </a:p>
        </p:txBody>
      </p:sp>
    </p:spTree>
    <p:extLst>
      <p:ext uri="{BB962C8B-B14F-4D97-AF65-F5344CB8AC3E}">
        <p14:creationId xmlns:p14="http://schemas.microsoft.com/office/powerpoint/2010/main" val="1823843301"/>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6350" y="0"/>
            <a:ext cx="9144000" cy="1285875"/>
          </a:xfrm>
          <a:prstGeom prst="rect">
            <a:avLst/>
          </a:prstGeom>
          <a:solidFill>
            <a:schemeClr val="tx1">
              <a:lumMod val="75000"/>
              <a:lumOff val="25000"/>
            </a:schemeClr>
          </a:solidFill>
          <a:ln>
            <a:solidFill>
              <a:srgbClr val="15429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n>
                <a:solidFill>
                  <a:schemeClr val="bg1"/>
                </a:solidFill>
              </a:ln>
              <a:solidFill>
                <a:schemeClr val="bg1"/>
              </a:solidFill>
            </a:endParaRPr>
          </a:p>
        </p:txBody>
      </p:sp>
      <p:sp>
        <p:nvSpPr>
          <p:cNvPr id="6" name="Rectangle 5"/>
          <p:cNvSpPr txBox="1">
            <a:spLocks noChangeArrowheads="1"/>
          </p:cNvSpPr>
          <p:nvPr userDrawn="1"/>
        </p:nvSpPr>
        <p:spPr bwMode="auto">
          <a:xfrm>
            <a:off x="7143750" y="6540500"/>
            <a:ext cx="1782763" cy="179388"/>
          </a:xfrm>
          <a:prstGeom prst="rect">
            <a:avLst/>
          </a:prstGeom>
          <a:noFill/>
          <a:ln w="9525">
            <a:noFill/>
            <a:round/>
            <a:headEnd/>
            <a:tailEnd/>
          </a:ln>
          <a:effectLst/>
        </p:spPr>
        <p:txBody>
          <a:bodyPr lIns="0" tIns="0" rIns="0" bIns="0"/>
          <a:lstStyle>
            <a:lvl1pPr eaLnBrk="0" hangingPunct="0">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1pPr>
            <a:lvl2pPr marL="742950" indent="-285750" eaLnBrk="0" hangingPunct="0">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2pPr>
            <a:lvl3pPr marL="1143000" indent="-228600" eaLnBrk="0" hangingPunct="0">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3pPr>
            <a:lvl4pPr marL="1600200" indent="-228600" eaLnBrk="0" hangingPunct="0">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4pPr>
            <a:lvl5pPr marL="2057400" indent="-228600" eaLnBrk="0" hangingPunct="0">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tabLst>
                <a:tab pos="723900" algn="l"/>
                <a:tab pos="1447800" algn="l"/>
                <a:tab pos="2171700" algn="l"/>
              </a:tabLst>
              <a:defRPr>
                <a:solidFill>
                  <a:schemeClr val="tx1"/>
                </a:solidFill>
                <a:latin typeface="Calibri" panose="020F0502020204030204" pitchFamily="34" charset="0"/>
                <a:cs typeface="Arial" panose="020B0604020202020204" pitchFamily="34" charset="0"/>
              </a:defRPr>
            </a:lvl9pPr>
          </a:lstStyle>
          <a:p>
            <a:pPr algn="r" eaLnBrk="1" hangingPunct="1">
              <a:lnSpc>
                <a:spcPct val="102000"/>
              </a:lnSpc>
              <a:buFont typeface="Wingdings" panose="05000000000000000000" pitchFamily="2" charset="2"/>
              <a:buNone/>
            </a:pPr>
            <a:r>
              <a:rPr lang="en-US" altLang="en-US" sz="1000" dirty="0">
                <a:cs typeface="Tahoma" panose="020B0604030504040204" pitchFamily="34" charset="0"/>
              </a:rPr>
              <a:t>1A-</a:t>
            </a:r>
            <a:fld id="{83A37E8A-1D86-403B-A4B3-2F1DD4B9518B}" type="slidenum">
              <a:rPr lang="en-US" altLang="en-US" sz="1000">
                <a:cs typeface="Tahoma" panose="020B0604030504040204" pitchFamily="34" charset="0"/>
              </a:rPr>
              <a:pPr algn="r" eaLnBrk="1" hangingPunct="1">
                <a:lnSpc>
                  <a:spcPct val="102000"/>
                </a:lnSpc>
                <a:buFont typeface="Wingdings" panose="05000000000000000000" pitchFamily="2" charset="2"/>
                <a:buNone/>
              </a:pPr>
              <a:t>‹#›</a:t>
            </a:fld>
            <a:endParaRPr lang="en-US" altLang="en-US" sz="1000" dirty="0">
              <a:cs typeface="Tahoma" panose="020B0604030504040204" pitchFamily="34" charset="0"/>
            </a:endParaRPr>
          </a:p>
        </p:txBody>
      </p:sp>
      <p:sp>
        <p:nvSpPr>
          <p:cNvPr id="2" name="Title 1"/>
          <p:cNvSpPr>
            <a:spLocks noGrp="1"/>
          </p:cNvSpPr>
          <p:nvPr>
            <p:ph type="title"/>
          </p:nvPr>
        </p:nvSpPr>
        <p:spPr>
          <a:xfrm>
            <a:off x="0" y="274638"/>
            <a:ext cx="9137650" cy="1143000"/>
          </a:xfrm>
        </p:spPr>
        <p:txBody>
          <a:bodyPr/>
          <a:lstStyle>
            <a:lvl1pPr algn="ctr">
              <a:defRPr sz="3600" b="1">
                <a:solidFill>
                  <a:schemeClr val="bg1"/>
                </a:solidFill>
                <a:latin typeface="Tahoma" pitchFamily="34" charset="0"/>
                <a:ea typeface="Tahoma" pitchFamily="34" charset="0"/>
                <a:cs typeface="Tahoma" pitchFamily="34" charset="0"/>
              </a:defRPr>
            </a:lvl1pPr>
          </a:lstStyle>
          <a:p>
            <a:r>
              <a:rPr lang="en-US" dirty="0"/>
              <a:t>Click to edit Master title style</a:t>
            </a:r>
          </a:p>
        </p:txBody>
      </p:sp>
      <p:sp>
        <p:nvSpPr>
          <p:cNvPr id="9" name="Rectangle 8"/>
          <p:cNvSpPr/>
          <p:nvPr userDrawn="1"/>
        </p:nvSpPr>
        <p:spPr>
          <a:xfrm>
            <a:off x="-6350" y="1209675"/>
            <a:ext cx="9150350" cy="1524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82193575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620E839-D0BE-40EA-B877-3E57ED3E700F}"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56D57-6150-49B2-A7A3-1BD0E596B7E5}" type="slidenum">
              <a:rPr lang="en-US" smtClean="0"/>
              <a:t>‹#›</a:t>
            </a:fld>
            <a:endParaRPr lang="en-US"/>
          </a:p>
        </p:txBody>
      </p:sp>
    </p:spTree>
    <p:extLst>
      <p:ext uri="{BB962C8B-B14F-4D97-AF65-F5344CB8AC3E}">
        <p14:creationId xmlns:p14="http://schemas.microsoft.com/office/powerpoint/2010/main" val="240013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620E839-D0BE-40EA-B877-3E57ED3E700F}"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56D57-6150-49B2-A7A3-1BD0E596B7E5}" type="slidenum">
              <a:rPr lang="en-US" smtClean="0"/>
              <a:t>‹#›</a:t>
            </a:fld>
            <a:endParaRPr lang="en-US"/>
          </a:p>
        </p:txBody>
      </p:sp>
    </p:spTree>
    <p:extLst>
      <p:ext uri="{BB962C8B-B14F-4D97-AF65-F5344CB8AC3E}">
        <p14:creationId xmlns:p14="http://schemas.microsoft.com/office/powerpoint/2010/main" val="649093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20E839-D0BE-40EA-B877-3E57ED3E700F}"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56D57-6150-49B2-A7A3-1BD0E596B7E5}" type="slidenum">
              <a:rPr lang="en-US" smtClean="0"/>
              <a:t>‹#›</a:t>
            </a:fld>
            <a:endParaRPr lang="en-US"/>
          </a:p>
        </p:txBody>
      </p:sp>
    </p:spTree>
    <p:extLst>
      <p:ext uri="{BB962C8B-B14F-4D97-AF65-F5344CB8AC3E}">
        <p14:creationId xmlns:p14="http://schemas.microsoft.com/office/powerpoint/2010/main" val="25210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620E839-D0BE-40EA-B877-3E57ED3E700F}" type="datetimeFigureOut">
              <a:rPr lang="en-US" smtClean="0"/>
              <a:t>5/16/2018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456D57-6150-49B2-A7A3-1BD0E596B7E5}" type="slidenum">
              <a:rPr lang="en-US" smtClean="0"/>
              <a:t>‹#›</a:t>
            </a:fld>
            <a:endParaRPr lang="en-US"/>
          </a:p>
        </p:txBody>
      </p:sp>
    </p:spTree>
    <p:extLst>
      <p:ext uri="{BB962C8B-B14F-4D97-AF65-F5344CB8AC3E}">
        <p14:creationId xmlns:p14="http://schemas.microsoft.com/office/powerpoint/2010/main" val="2487217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620E839-D0BE-40EA-B877-3E57ED3E700F}" type="datetimeFigureOut">
              <a:rPr lang="en-US" smtClean="0"/>
              <a:t>5/16/2018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456D57-6150-49B2-A7A3-1BD0E596B7E5}" type="slidenum">
              <a:rPr lang="en-US" smtClean="0"/>
              <a:t>‹#›</a:t>
            </a:fld>
            <a:endParaRPr lang="en-US"/>
          </a:p>
        </p:txBody>
      </p:sp>
    </p:spTree>
    <p:extLst>
      <p:ext uri="{BB962C8B-B14F-4D97-AF65-F5344CB8AC3E}">
        <p14:creationId xmlns:p14="http://schemas.microsoft.com/office/powerpoint/2010/main" val="2098647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620E839-D0BE-40EA-B877-3E57ED3E700F}" type="datetimeFigureOut">
              <a:rPr lang="en-US" smtClean="0"/>
              <a:t>5/16/2018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456D57-6150-49B2-A7A3-1BD0E596B7E5}" type="slidenum">
              <a:rPr lang="en-US" smtClean="0"/>
              <a:t>‹#›</a:t>
            </a:fld>
            <a:endParaRPr lang="en-US"/>
          </a:p>
        </p:txBody>
      </p:sp>
    </p:spTree>
    <p:extLst>
      <p:ext uri="{BB962C8B-B14F-4D97-AF65-F5344CB8AC3E}">
        <p14:creationId xmlns:p14="http://schemas.microsoft.com/office/powerpoint/2010/main" val="705725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20E839-D0BE-40EA-B877-3E57ED3E700F}" type="datetimeFigureOut">
              <a:rPr lang="en-US" smtClean="0"/>
              <a:t>5/16/2018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456D57-6150-49B2-A7A3-1BD0E596B7E5}" type="slidenum">
              <a:rPr lang="en-US" smtClean="0"/>
              <a:t>‹#›</a:t>
            </a:fld>
            <a:endParaRPr lang="en-US"/>
          </a:p>
        </p:txBody>
      </p:sp>
    </p:spTree>
    <p:extLst>
      <p:ext uri="{BB962C8B-B14F-4D97-AF65-F5344CB8AC3E}">
        <p14:creationId xmlns:p14="http://schemas.microsoft.com/office/powerpoint/2010/main" val="1730570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20E839-D0BE-40EA-B877-3E57ED3E700F}" type="datetimeFigureOut">
              <a:rPr lang="en-US" smtClean="0"/>
              <a:t>5/16/2018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456D57-6150-49B2-A7A3-1BD0E596B7E5}" type="slidenum">
              <a:rPr lang="en-US" smtClean="0"/>
              <a:t>‹#›</a:t>
            </a:fld>
            <a:endParaRPr lang="en-US"/>
          </a:p>
        </p:txBody>
      </p:sp>
    </p:spTree>
    <p:extLst>
      <p:ext uri="{BB962C8B-B14F-4D97-AF65-F5344CB8AC3E}">
        <p14:creationId xmlns:p14="http://schemas.microsoft.com/office/powerpoint/2010/main" val="24878169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20E839-D0BE-40EA-B877-3E57ED3E700F}" type="datetimeFigureOut">
              <a:rPr lang="en-US" smtClean="0"/>
              <a:t>5/16/2018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456D57-6150-49B2-A7A3-1BD0E596B7E5}" type="slidenum">
              <a:rPr lang="en-US" smtClean="0"/>
              <a:t>‹#›</a:t>
            </a:fld>
            <a:endParaRPr lang="en-US"/>
          </a:p>
        </p:txBody>
      </p:sp>
    </p:spTree>
    <p:extLst>
      <p:ext uri="{BB962C8B-B14F-4D97-AF65-F5344CB8AC3E}">
        <p14:creationId xmlns:p14="http://schemas.microsoft.com/office/powerpoint/2010/main" val="545143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20E839-D0BE-40EA-B877-3E57ED3E700F}"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56D57-6150-49B2-A7A3-1BD0E596B7E5}" type="slidenum">
              <a:rPr lang="en-US" smtClean="0"/>
              <a:t>‹#›</a:t>
            </a:fld>
            <a:endParaRPr lang="en-US"/>
          </a:p>
        </p:txBody>
      </p:sp>
    </p:spTree>
    <p:extLst>
      <p:ext uri="{BB962C8B-B14F-4D97-AF65-F5344CB8AC3E}">
        <p14:creationId xmlns:p14="http://schemas.microsoft.com/office/powerpoint/2010/main" val="34303993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20E839-D0BE-40EA-B877-3E57ED3E700F}"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56D57-6150-49B2-A7A3-1BD0E596B7E5}" type="slidenum">
              <a:rPr lang="en-US" smtClean="0"/>
              <a:t>‹#›</a:t>
            </a:fld>
            <a:endParaRPr lang="en-US"/>
          </a:p>
        </p:txBody>
      </p:sp>
    </p:spTree>
    <p:extLst>
      <p:ext uri="{BB962C8B-B14F-4D97-AF65-F5344CB8AC3E}">
        <p14:creationId xmlns:p14="http://schemas.microsoft.com/office/powerpoint/2010/main" val="1688479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20E839-D0BE-40EA-B877-3E57ED3E700F}" type="datetimeFigureOut">
              <a:rPr lang="en-US" smtClean="0"/>
              <a:t>5/16/2018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456D57-6150-49B2-A7A3-1BD0E596B7E5}" type="slidenum">
              <a:rPr lang="en-US" smtClean="0"/>
              <a:t>‹#›</a:t>
            </a:fld>
            <a:endParaRPr lang="en-US"/>
          </a:p>
        </p:txBody>
      </p:sp>
    </p:spTree>
    <p:extLst>
      <p:ext uri="{BB962C8B-B14F-4D97-AF65-F5344CB8AC3E}">
        <p14:creationId xmlns:p14="http://schemas.microsoft.com/office/powerpoint/2010/main" val="553096505"/>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goodreads.com/book/show/2877596.Reagan"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066800" y="5332428"/>
            <a:ext cx="6400800" cy="685800"/>
          </a:xfrm>
        </p:spPr>
        <p:txBody>
          <a:bodyPr>
            <a:noAutofit/>
          </a:bodyPr>
          <a:lstStyle/>
          <a:p>
            <a:r>
              <a:rPr lang="en-US" sz="2800" dirty="0"/>
              <a:t>Geoffrey Woglom</a:t>
            </a:r>
          </a:p>
          <a:p>
            <a:r>
              <a:rPr lang="en-US" sz="2800" dirty="0"/>
              <a:t>Amherst College</a:t>
            </a:r>
          </a:p>
        </p:txBody>
      </p:sp>
      <p:sp>
        <p:nvSpPr>
          <p:cNvPr id="3" name="Title 2"/>
          <p:cNvSpPr>
            <a:spLocks noGrp="1"/>
          </p:cNvSpPr>
          <p:nvPr>
            <p:ph type="ctrTitle"/>
          </p:nvPr>
        </p:nvSpPr>
        <p:spPr>
          <a:xfrm>
            <a:off x="152400" y="4189428"/>
            <a:ext cx="8915400" cy="1143000"/>
          </a:xfrm>
        </p:spPr>
        <p:txBody>
          <a:bodyPr>
            <a:normAutofit fontScale="90000"/>
          </a:bodyPr>
          <a:lstStyle/>
          <a:p>
            <a:r>
              <a:rPr lang="en-US" dirty="0"/>
              <a:t>An Analysis of the Trump Tax Cuts by a Two-Handed Economist</a:t>
            </a:r>
          </a:p>
        </p:txBody>
      </p:sp>
      <p:sp>
        <p:nvSpPr>
          <p:cNvPr id="6" name="Content Placeholder 3"/>
          <p:cNvSpPr>
            <a:spLocks noGrp="1"/>
          </p:cNvSpPr>
          <p:nvPr/>
        </p:nvSpPr>
        <p:spPr>
          <a:xfrm>
            <a:off x="381000" y="6572250"/>
            <a:ext cx="8534400" cy="285750"/>
          </a:xfrm>
          <a:prstGeom prst="rect">
            <a:avLst/>
          </a:prstGeom>
        </p:spPr>
        <p:txBody>
          <a:bodyPr vert="horz" lIns="91440" tIns="45720" rIns="91440" bIns="45720" rtlCol="0">
            <a:normAutofit fontScale="55000" lnSpcReduction="20000"/>
          </a:bodyPr>
          <a:lstStyle>
            <a:lvl1pPr marL="0" indent="0" algn="ctr" defTabSz="914400" rtl="0" eaLnBrk="1" latinLnBrk="0" hangingPunct="1">
              <a:spcBef>
                <a:spcPct val="20000"/>
              </a:spcBef>
              <a:buFont typeface="Arial" panose="020B0604020202020204" pitchFamily="34" charset="0"/>
              <a:buNone/>
              <a:defRPr sz="1400" b="1" i="1" kern="1200">
                <a:solidFill>
                  <a:schemeClr val="tx1"/>
                </a:solidFill>
                <a:latin typeface="+mj-lt"/>
                <a:ea typeface="+mn-ea"/>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 2017 McGraw-Hill Education. All rights reserved. Authorized only for instructor use in the classroom. No reproduction or distribution without the prior written consent of McGraw-Hill Education.</a:t>
            </a:r>
          </a:p>
          <a:p>
            <a:endParaRPr lang="en-US" dirty="0"/>
          </a:p>
          <a:p>
            <a:endParaRPr lang="en-US" dirty="0"/>
          </a:p>
        </p:txBody>
      </p:sp>
    </p:spTree>
    <p:extLst>
      <p:ext uri="{BB962C8B-B14F-4D97-AF65-F5344CB8AC3E}">
        <p14:creationId xmlns:p14="http://schemas.microsoft.com/office/powerpoint/2010/main" val="2675645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9D0A4-9992-4958-9957-C8C8235E565D}"/>
              </a:ext>
            </a:extLst>
          </p:cNvPr>
          <p:cNvSpPr>
            <a:spLocks noGrp="1"/>
          </p:cNvSpPr>
          <p:nvPr>
            <p:ph type="title"/>
          </p:nvPr>
        </p:nvSpPr>
        <p:spPr/>
        <p:txBody>
          <a:bodyPr>
            <a:normAutofit fontScale="90000"/>
          </a:bodyPr>
          <a:lstStyle/>
          <a:p>
            <a:r>
              <a:rPr lang="en-US" dirty="0"/>
              <a:t>This is </a:t>
            </a:r>
            <a:r>
              <a:rPr lang="en-US" i="1" dirty="0"/>
              <a:t>NOT </a:t>
            </a:r>
            <a:r>
              <a:rPr lang="en-US" dirty="0"/>
              <a:t> the of Ideal Policy Advising</a:t>
            </a:r>
          </a:p>
        </p:txBody>
      </p:sp>
      <p:sp>
        <p:nvSpPr>
          <p:cNvPr id="3" name="Rectangle 2">
            <a:extLst>
              <a:ext uri="{FF2B5EF4-FFF2-40B4-BE49-F238E27FC236}">
                <a16:creationId xmlns:a16="http://schemas.microsoft.com/office/drawing/2014/main" id="{9A4A529D-3A44-4359-81A8-2C9A4295C6F6}"/>
              </a:ext>
            </a:extLst>
          </p:cNvPr>
          <p:cNvSpPr/>
          <p:nvPr/>
        </p:nvSpPr>
        <p:spPr>
          <a:xfrm>
            <a:off x="682625" y="1828800"/>
            <a:ext cx="7772400" cy="4031873"/>
          </a:xfrm>
          <a:prstGeom prst="rect">
            <a:avLst/>
          </a:prstGeom>
        </p:spPr>
        <p:txBody>
          <a:bodyPr wrap="square">
            <a:spAutoFit/>
          </a:bodyPr>
          <a:lstStyle/>
          <a:p>
            <a:pPr fontAlgn="base"/>
            <a:r>
              <a:rPr lang="en-US" sz="3200" dirty="0">
                <a:solidFill>
                  <a:srgbClr val="3C3C3C"/>
                </a:solidFill>
                <a:latin typeface="TiemposTextWeb-Regular"/>
              </a:rPr>
              <a:t>Speaking to Bloomberg on March 7, Navarro heaped praise on his boss and described his own role as that of an enabler.</a:t>
            </a:r>
          </a:p>
          <a:p>
            <a:pPr fontAlgn="base"/>
            <a:r>
              <a:rPr lang="en-US" sz="3200" dirty="0">
                <a:solidFill>
                  <a:srgbClr val="3C3C3C"/>
                </a:solidFill>
                <a:latin typeface="TiemposTextWeb-Regular"/>
              </a:rPr>
              <a:t>“This is the president’s vision. My function, really, as an economist is to try to provide the underlying analytics that confirm his intuition. And his intuition is always right in these matters,”</a:t>
            </a:r>
            <a:endParaRPr lang="en-US" sz="3200" b="0" i="0" dirty="0">
              <a:solidFill>
                <a:srgbClr val="3C3C3C"/>
              </a:solidFill>
              <a:effectLst/>
              <a:latin typeface="TiemposTextWeb-Regular"/>
            </a:endParaRPr>
          </a:p>
        </p:txBody>
      </p:sp>
    </p:spTree>
    <p:extLst>
      <p:ext uri="{BB962C8B-B14F-4D97-AF65-F5344CB8AC3E}">
        <p14:creationId xmlns:p14="http://schemas.microsoft.com/office/powerpoint/2010/main" val="1276530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9137650" cy="1143000"/>
          </a:xfrm>
        </p:spPr>
        <p:txBody>
          <a:bodyPr>
            <a:normAutofit fontScale="90000"/>
          </a:bodyPr>
          <a:lstStyle/>
          <a:p>
            <a:r>
              <a:rPr lang="en-US" dirty="0"/>
              <a:t>Government Finances:  Where We Were</a:t>
            </a:r>
            <a:br>
              <a:rPr lang="en-US" dirty="0"/>
            </a:br>
            <a:r>
              <a:rPr lang="en-US" sz="2800" dirty="0"/>
              <a:t>(Economic Report of the President &amp; CBO)</a:t>
            </a:r>
          </a:p>
        </p:txBody>
      </p:sp>
      <p:graphicFrame>
        <p:nvGraphicFramePr>
          <p:cNvPr id="4" name="Group 41"/>
          <p:cNvGraphicFramePr>
            <a:graphicFrameLocks/>
          </p:cNvGraphicFramePr>
          <p:nvPr>
            <p:extLst>
              <p:ext uri="{D42A27DB-BD31-4B8C-83A1-F6EECF244321}">
                <p14:modId xmlns:p14="http://schemas.microsoft.com/office/powerpoint/2010/main" val="1809596033"/>
              </p:ext>
            </p:extLst>
          </p:nvPr>
        </p:nvGraphicFramePr>
        <p:xfrm>
          <a:off x="582076" y="1295400"/>
          <a:ext cx="8125898" cy="5235449"/>
        </p:xfrm>
        <a:graphic>
          <a:graphicData uri="http://schemas.openxmlformats.org/drawingml/2006/table">
            <a:tbl>
              <a:tblPr/>
              <a:tblGrid>
                <a:gridCol w="5334533">
                  <a:extLst>
                    <a:ext uri="{9D8B030D-6E8A-4147-A177-3AD203B41FA5}">
                      <a16:colId xmlns:a16="http://schemas.microsoft.com/office/drawing/2014/main" val="20000"/>
                    </a:ext>
                  </a:extLst>
                </a:gridCol>
                <a:gridCol w="1081599">
                  <a:extLst>
                    <a:ext uri="{9D8B030D-6E8A-4147-A177-3AD203B41FA5}">
                      <a16:colId xmlns:a16="http://schemas.microsoft.com/office/drawing/2014/main" val="20002"/>
                    </a:ext>
                  </a:extLst>
                </a:gridCol>
                <a:gridCol w="314084">
                  <a:extLst>
                    <a:ext uri="{9D8B030D-6E8A-4147-A177-3AD203B41FA5}">
                      <a16:colId xmlns:a16="http://schemas.microsoft.com/office/drawing/2014/main" val="133181490"/>
                    </a:ext>
                  </a:extLst>
                </a:gridCol>
                <a:gridCol w="1395682">
                  <a:extLst>
                    <a:ext uri="{9D8B030D-6E8A-4147-A177-3AD203B41FA5}">
                      <a16:colId xmlns:a16="http://schemas.microsoft.com/office/drawing/2014/main" val="1965628087"/>
                    </a:ext>
                  </a:extLst>
                </a:gridCol>
              </a:tblGrid>
              <a:tr h="389129">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tab pos="6400800" algn="r"/>
                        </a:tabLst>
                      </a:pPr>
                      <a:r>
                        <a:rPr kumimoji="0" lang="en-US" sz="2400" b="1" i="0" u="none" strike="noStrike" cap="none" normalizeH="0" baseline="0" dirty="0">
                          <a:ln>
                            <a:noFill/>
                          </a:ln>
                          <a:solidFill>
                            <a:schemeClr val="tx1"/>
                          </a:solidFill>
                          <a:effectLst/>
                          <a:latin typeface="Arial" charset="0"/>
                        </a:rPr>
                        <a:t>Total Government (billions of dollars)                     </a:t>
                      </a:r>
                      <a:r>
                        <a:rPr kumimoji="0" lang="en-US" sz="2400" b="1" i="0" u="sng" strike="noStrike" cap="none" normalizeH="0" baseline="0" dirty="0">
                          <a:ln>
                            <a:noFill/>
                          </a:ln>
                          <a:solidFill>
                            <a:schemeClr val="tx1"/>
                          </a:solidFill>
                          <a:effectLst/>
                          <a:latin typeface="Arial" charset="0"/>
                        </a:rPr>
                        <a:t>2017</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rgbClr val="FFC000"/>
                      </a:solidFill>
                      <a:prstDash val="solid"/>
                      <a:round/>
                      <a:headEnd type="none" w="med" len="med"/>
                      <a:tailEnd type="none" w="med" len="med"/>
                    </a:lnT>
                    <a:lnB w="28575" cap="flat" cmpd="sng" algn="ctr">
                      <a:solidFill>
                        <a:srgbClr val="FFC000"/>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8507">
                <a:tc>
                  <a:txBody>
                    <a:bodyPr/>
                    <a:lstStyle/>
                    <a:p>
                      <a:r>
                        <a:rPr lang="en-US" sz="2300" b="1" dirty="0"/>
                        <a:t>Federal</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rgbClr val="FFC000"/>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gridSpan="3">
                  <a:txBody>
                    <a:bodyPr/>
                    <a:lstStyle/>
                    <a:p>
                      <a:r>
                        <a:rPr lang="en-US" sz="2300" dirty="0"/>
                        <a:t>     </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885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0" i="0" u="none" strike="noStrike" cap="none" normalizeH="0" baseline="0" dirty="0">
                          <a:ln>
                            <a:noFill/>
                          </a:ln>
                          <a:solidFill>
                            <a:schemeClr val="tx1"/>
                          </a:solidFill>
                          <a:effectLst/>
                          <a:latin typeface="Arial" charset="0"/>
                        </a:rPr>
                        <a:t>   Receipts</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tab pos="1606550" algn="r"/>
                        </a:tabLst>
                      </a:pPr>
                      <a:r>
                        <a:rPr kumimoji="0" lang="en-US" sz="2300" b="0" i="0" u="none" strike="noStrike" cap="none" normalizeH="0" baseline="0" dirty="0">
                          <a:ln>
                            <a:noFill/>
                          </a:ln>
                          <a:solidFill>
                            <a:schemeClr val="tx1"/>
                          </a:solidFill>
                          <a:effectLst/>
                          <a:latin typeface="Arial" charset="0"/>
                        </a:rPr>
                        <a:t>	$3,316</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prstDash val="soli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34523380"/>
                  </a:ext>
                </a:extLst>
              </a:tr>
              <a:tr h="3891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0" i="0" u="none" strike="noStrike" cap="none" normalizeH="0" baseline="0" dirty="0">
                          <a:ln>
                            <a:noFill/>
                          </a:ln>
                          <a:solidFill>
                            <a:schemeClr val="tx1"/>
                          </a:solidFill>
                          <a:effectLst/>
                          <a:latin typeface="Arial" charset="0"/>
                        </a:rPr>
                        <a:t>   Expenditures</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bg1"/>
                    </a:solidFill>
                  </a:tcPr>
                </a:tc>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tab pos="1606550" algn="r"/>
                        </a:tabLst>
                      </a:pPr>
                      <a:r>
                        <a:rPr kumimoji="0" lang="en-US" sz="2300" b="0" i="0" u="none" strike="noStrike" cap="none" normalizeH="0" baseline="0" dirty="0">
                          <a:ln>
                            <a:noFill/>
                          </a:ln>
                          <a:solidFill>
                            <a:schemeClr val="tx1"/>
                          </a:solidFill>
                          <a:effectLst/>
                          <a:latin typeface="Arial" charset="0"/>
                        </a:rPr>
                        <a:t>	3,982</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3885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1" i="0" u="none" strike="noStrike" cap="none" normalizeH="0" baseline="0" dirty="0">
                          <a:ln>
                            <a:noFill/>
                          </a:ln>
                          <a:solidFill>
                            <a:schemeClr val="tx1"/>
                          </a:solidFill>
                          <a:effectLst/>
                          <a:latin typeface="Arial" charset="0"/>
                        </a:rPr>
                        <a:t>State and Local</a:t>
                      </a:r>
                      <a:endParaRPr kumimoji="0" lang="en-US" sz="2300" b="1" i="0" u="none" strike="noStrike" cap="none" normalizeH="0" baseline="0" dirty="0">
                        <a:ln>
                          <a:noFill/>
                        </a:ln>
                        <a:solidFill>
                          <a:schemeClr val="bg1"/>
                        </a:solidFill>
                        <a:effectLst/>
                        <a:latin typeface="Arial" charset="0"/>
                      </a:endParaRP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tab pos="1606550" algn="r"/>
                        </a:tabLst>
                      </a:pPr>
                      <a:endParaRPr kumimoji="0" lang="en-US" sz="2300" b="1" i="0" u="none" strike="noStrike" cap="none" normalizeH="0" baseline="0" dirty="0">
                        <a:ln>
                          <a:noFill/>
                        </a:ln>
                        <a:solidFill>
                          <a:schemeClr val="bg1"/>
                        </a:solidFill>
                        <a:effectLst/>
                        <a:latin typeface="Arial" charset="0"/>
                      </a:endParaRP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3891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0" i="0" u="none" strike="noStrike" cap="none" normalizeH="0" baseline="0" dirty="0">
                          <a:ln>
                            <a:noFill/>
                          </a:ln>
                          <a:solidFill>
                            <a:schemeClr val="tx1"/>
                          </a:solidFill>
                          <a:effectLst/>
                          <a:latin typeface="Arial" charset="0"/>
                        </a:rPr>
                        <a:t>   Receipts</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bg1"/>
                    </a:solidFill>
                  </a:tcPr>
                </a:tc>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tab pos="1606550" algn="r"/>
                        </a:tabLst>
                      </a:pPr>
                      <a:r>
                        <a:rPr kumimoji="0" lang="en-US" sz="2300" b="0" i="0" u="none" strike="noStrike" cap="none" normalizeH="0" baseline="0" dirty="0">
                          <a:ln>
                            <a:noFill/>
                          </a:ln>
                          <a:solidFill>
                            <a:schemeClr val="tx1"/>
                          </a:solidFill>
                          <a:effectLst/>
                          <a:latin typeface="Arial" charset="0"/>
                        </a:rPr>
                        <a:t>	2,503</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45008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0" i="0" u="none" strike="noStrike" cap="none" normalizeH="0" baseline="0" dirty="0">
                          <a:ln>
                            <a:noFill/>
                          </a:ln>
                          <a:solidFill>
                            <a:schemeClr val="tx1"/>
                          </a:solidFill>
                          <a:effectLst/>
                          <a:latin typeface="Arial" charset="0"/>
                        </a:rPr>
                        <a:t>   Expenditures</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tab pos="1606550" algn="r"/>
                        </a:tabLst>
                      </a:pPr>
                      <a:r>
                        <a:rPr kumimoji="0" lang="en-US" sz="2300" b="0" i="0" u="none" strike="noStrike" cap="none" normalizeH="0" baseline="0" dirty="0">
                          <a:ln>
                            <a:noFill/>
                          </a:ln>
                          <a:solidFill>
                            <a:schemeClr val="tx1"/>
                          </a:solidFill>
                          <a:effectLst/>
                          <a:latin typeface="Arial" charset="0"/>
                        </a:rPr>
                        <a:t>	2,677</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3891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1" i="0" u="none" strike="noStrike" cap="none" normalizeH="0" baseline="0" dirty="0">
                          <a:ln>
                            <a:noFill/>
                          </a:ln>
                          <a:solidFill>
                            <a:srgbClr val="FF0000"/>
                          </a:solidFill>
                          <a:effectLst/>
                          <a:latin typeface="Arial" charset="0"/>
                        </a:rPr>
                        <a:t>Federal Debt and Deficits</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606550" algn="r"/>
                        </a:tabLst>
                      </a:pPr>
                      <a:endParaRPr kumimoji="0" lang="en-US" sz="2300" b="0" i="0" u="none" strike="noStrike" cap="none" normalizeH="0" baseline="0" dirty="0">
                        <a:ln>
                          <a:noFill/>
                        </a:ln>
                        <a:solidFill>
                          <a:schemeClr val="tx1"/>
                        </a:solidFill>
                        <a:effectLst/>
                        <a:latin typeface="Arial" charset="0"/>
                      </a:endParaRP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tab pos="1606550" algn="r"/>
                        </a:tabLst>
                      </a:pPr>
                      <a:endParaRPr kumimoji="0" lang="en-US" sz="2300" b="0" i="0" u="none" strike="noStrike" cap="none" normalizeH="0" baseline="0" dirty="0">
                        <a:ln>
                          <a:noFill/>
                        </a:ln>
                        <a:solidFill>
                          <a:schemeClr val="tx1"/>
                        </a:solidFill>
                        <a:effectLst/>
                        <a:latin typeface="Arial" charset="0"/>
                      </a:endParaRP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1457054257"/>
                  </a:ext>
                </a:extLst>
              </a:tr>
              <a:tr h="3891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1" i="0" u="none" strike="noStrike" cap="none" normalizeH="0" baseline="0" dirty="0">
                          <a:ln>
                            <a:noFill/>
                          </a:ln>
                          <a:solidFill>
                            <a:srgbClr val="FF0000"/>
                          </a:solidFill>
                          <a:effectLst/>
                          <a:latin typeface="Arial" charset="0"/>
                        </a:rPr>
                        <a:t>Deficit                                             </a:t>
                      </a:r>
                      <a:r>
                        <a:rPr kumimoji="0" lang="en-US" sz="2300" b="0" i="0" u="none" strike="noStrike" cap="none" normalizeH="0" baseline="0" dirty="0">
                          <a:ln>
                            <a:noFill/>
                          </a:ln>
                          <a:solidFill>
                            <a:srgbClr val="FF0000"/>
                          </a:solidFill>
                          <a:effectLst/>
                          <a:latin typeface="Arial" charset="0"/>
                        </a:rPr>
                        <a:t>-665</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tab pos="1606550" algn="r"/>
                        </a:tabLst>
                      </a:pPr>
                      <a:endParaRPr kumimoji="0" lang="en-US" sz="2300" b="0" i="0" u="none" strike="noStrike" cap="none" normalizeH="0" baseline="0" dirty="0">
                        <a:ln>
                          <a:noFill/>
                        </a:ln>
                        <a:solidFill>
                          <a:schemeClr val="tx1"/>
                        </a:solidFill>
                        <a:effectLst/>
                        <a:latin typeface="Arial" charset="0"/>
                      </a:endParaRP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606550" algn="r"/>
                        </a:tabLst>
                      </a:pPr>
                      <a:r>
                        <a:rPr kumimoji="0" lang="en-US" sz="2300" b="0" i="0" u="none" strike="noStrike" cap="none" normalizeH="0" baseline="0" dirty="0">
                          <a:ln>
                            <a:noFill/>
                          </a:ln>
                          <a:solidFill>
                            <a:srgbClr val="FF0000"/>
                          </a:solidFill>
                          <a:effectLst/>
                          <a:latin typeface="Arial" charset="0"/>
                        </a:rPr>
                        <a:t>-3.5% of GDP</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2204865010"/>
                  </a:ext>
                </a:extLst>
              </a:tr>
              <a:tr h="3891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1" i="0" u="none" strike="noStrike" cap="none" normalizeH="0" baseline="0" dirty="0">
                          <a:ln>
                            <a:noFill/>
                          </a:ln>
                          <a:solidFill>
                            <a:srgbClr val="FF0000"/>
                          </a:solidFill>
                          <a:effectLst/>
                          <a:latin typeface="Arial" charset="0"/>
                        </a:rPr>
                        <a:t>Total Privately Held Debt         </a:t>
                      </a:r>
                      <a:r>
                        <a:rPr kumimoji="0" lang="en-US" sz="2300" b="0" i="0" u="none" strike="noStrike" cap="none" normalizeH="0" baseline="0" dirty="0">
                          <a:ln>
                            <a:noFill/>
                          </a:ln>
                          <a:solidFill>
                            <a:srgbClr val="FF0000"/>
                          </a:solidFill>
                          <a:effectLst/>
                          <a:latin typeface="Arial" charset="0"/>
                        </a:rPr>
                        <a:t>14,665</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tab pos="1606550" algn="r"/>
                        </a:tabLst>
                      </a:pPr>
                      <a:endParaRPr kumimoji="0" lang="en-US" sz="2300" b="0" i="0" u="none" strike="noStrike" cap="none" normalizeH="0" baseline="0" dirty="0">
                        <a:ln>
                          <a:noFill/>
                        </a:ln>
                        <a:solidFill>
                          <a:schemeClr val="tx1"/>
                        </a:solidFill>
                        <a:effectLst/>
                        <a:latin typeface="Arial" charset="0"/>
                      </a:endParaRP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606550" algn="r"/>
                        </a:tabLst>
                      </a:pPr>
                      <a:r>
                        <a:rPr kumimoji="0" lang="en-US" sz="2300" b="0" i="0" u="none" strike="noStrike" cap="none" normalizeH="0" baseline="0" dirty="0">
                          <a:ln>
                            <a:noFill/>
                          </a:ln>
                          <a:solidFill>
                            <a:srgbClr val="FF0000"/>
                          </a:solidFill>
                          <a:effectLst/>
                          <a:latin typeface="Arial" charset="0"/>
                        </a:rPr>
                        <a:t>76.8%</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971320698"/>
                  </a:ext>
                </a:extLst>
              </a:tr>
              <a:tr h="3891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0" i="0" u="none" strike="noStrike" cap="none" normalizeH="0" baseline="0" dirty="0">
                          <a:ln>
                            <a:noFill/>
                          </a:ln>
                          <a:solidFill>
                            <a:schemeClr val="tx1"/>
                          </a:solidFill>
                          <a:effectLst/>
                          <a:latin typeface="Arial" charset="0"/>
                        </a:rPr>
                        <a:t>GDP</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tab pos="1606550" algn="r"/>
                        </a:tabLst>
                      </a:pPr>
                      <a:endParaRPr kumimoji="0" lang="en-US" sz="2300" b="0" i="0" u="none" strike="noStrike" cap="none" normalizeH="0" baseline="0" dirty="0">
                        <a:ln>
                          <a:noFill/>
                        </a:ln>
                        <a:solidFill>
                          <a:schemeClr val="tx1"/>
                        </a:solidFill>
                        <a:effectLst/>
                        <a:latin typeface="Arial" charset="0"/>
                      </a:endParaRP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606550" algn="r"/>
                        </a:tabLst>
                      </a:pPr>
                      <a:r>
                        <a:rPr kumimoji="0" lang="en-US" sz="2300" b="0" i="0" u="none" strike="noStrike" cap="none" normalizeH="0" baseline="0" dirty="0">
                          <a:ln>
                            <a:noFill/>
                          </a:ln>
                          <a:solidFill>
                            <a:schemeClr val="tx1"/>
                          </a:solidFill>
                          <a:effectLst/>
                          <a:latin typeface="Arial" charset="0"/>
                        </a:rPr>
                        <a:t>$19,500</a:t>
                      </a:r>
                    </a:p>
                  </a:txBody>
                  <a:tcP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3251381199"/>
                  </a:ext>
                </a:extLst>
              </a:tr>
            </a:tbl>
          </a:graphicData>
        </a:graphic>
      </p:graphicFrame>
    </p:spTree>
    <p:extLst>
      <p:ext uri="{BB962C8B-B14F-4D97-AF65-F5344CB8AC3E}">
        <p14:creationId xmlns:p14="http://schemas.microsoft.com/office/powerpoint/2010/main" val="1670489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52095-9B9C-472A-9520-22F9D646CA2E}"/>
              </a:ext>
            </a:extLst>
          </p:cNvPr>
          <p:cNvSpPr>
            <a:spLocks noGrp="1"/>
          </p:cNvSpPr>
          <p:nvPr>
            <p:ph type="title"/>
          </p:nvPr>
        </p:nvSpPr>
        <p:spPr/>
        <p:txBody>
          <a:bodyPr/>
          <a:lstStyle/>
          <a:p>
            <a:r>
              <a:rPr lang="en-US" dirty="0"/>
              <a:t>Total Federal Spending</a:t>
            </a:r>
          </a:p>
        </p:txBody>
      </p:sp>
      <p:graphicFrame>
        <p:nvGraphicFramePr>
          <p:cNvPr id="3" name="Chart 2">
            <a:extLst>
              <a:ext uri="{FF2B5EF4-FFF2-40B4-BE49-F238E27FC236}">
                <a16:creationId xmlns:a16="http://schemas.microsoft.com/office/drawing/2014/main" id="{E79B87E1-4B52-4DBB-B107-652E98675400}"/>
              </a:ext>
            </a:extLst>
          </p:cNvPr>
          <p:cNvGraphicFramePr>
            <a:graphicFrameLocks/>
          </p:cNvGraphicFramePr>
          <p:nvPr>
            <p:extLst>
              <p:ext uri="{D42A27DB-BD31-4B8C-83A1-F6EECF244321}">
                <p14:modId xmlns:p14="http://schemas.microsoft.com/office/powerpoint/2010/main" val="1909993116"/>
              </p:ext>
            </p:extLst>
          </p:nvPr>
        </p:nvGraphicFramePr>
        <p:xfrm>
          <a:off x="685800" y="2438400"/>
          <a:ext cx="7086600"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37AACFEA-B87B-407D-9F62-D5059E461F8F}"/>
              </a:ext>
            </a:extLst>
          </p:cNvPr>
          <p:cNvSpPr txBox="1"/>
          <p:nvPr/>
        </p:nvSpPr>
        <p:spPr>
          <a:xfrm>
            <a:off x="304800" y="2895600"/>
            <a:ext cx="2819400" cy="1569660"/>
          </a:xfrm>
          <a:prstGeom prst="rect">
            <a:avLst/>
          </a:prstGeom>
          <a:noFill/>
        </p:spPr>
        <p:txBody>
          <a:bodyPr wrap="square" rtlCol="0">
            <a:spAutoFit/>
          </a:bodyPr>
          <a:lstStyle/>
          <a:p>
            <a:r>
              <a:rPr lang="en-US" sz="2400" dirty="0"/>
              <a:t>Entitlements:  Income Security + Medicare + Social Security = 54%</a:t>
            </a:r>
          </a:p>
        </p:txBody>
      </p:sp>
      <p:sp>
        <p:nvSpPr>
          <p:cNvPr id="5" name="TextBox 3">
            <a:extLst>
              <a:ext uri="{FF2B5EF4-FFF2-40B4-BE49-F238E27FC236}">
                <a16:creationId xmlns:a16="http://schemas.microsoft.com/office/drawing/2014/main" id="{506EF1FD-9DA8-426B-8B31-FF1771062FD0}"/>
              </a:ext>
            </a:extLst>
          </p:cNvPr>
          <p:cNvSpPr txBox="1"/>
          <p:nvPr/>
        </p:nvSpPr>
        <p:spPr>
          <a:xfrm>
            <a:off x="5791200" y="2971800"/>
            <a:ext cx="2286000" cy="193899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dirty="0"/>
              <a:t>Non-Discretionary:  Entitlements + Interest on the Debt = 61%</a:t>
            </a:r>
          </a:p>
        </p:txBody>
      </p:sp>
    </p:spTree>
    <p:extLst>
      <p:ext uri="{BB962C8B-B14F-4D97-AF65-F5344CB8AC3E}">
        <p14:creationId xmlns:p14="http://schemas.microsoft.com/office/powerpoint/2010/main" val="2759289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F3E52-2617-460C-B2FA-057BD2DAD107}"/>
              </a:ext>
            </a:extLst>
          </p:cNvPr>
          <p:cNvSpPr>
            <a:spLocks noGrp="1"/>
          </p:cNvSpPr>
          <p:nvPr>
            <p:ph type="title"/>
          </p:nvPr>
        </p:nvSpPr>
        <p:spPr/>
        <p:txBody>
          <a:bodyPr/>
          <a:lstStyle/>
          <a:p>
            <a:r>
              <a:rPr lang="en-US" dirty="0"/>
              <a:t>Total Federal Taxes</a:t>
            </a:r>
          </a:p>
        </p:txBody>
      </p:sp>
      <p:graphicFrame>
        <p:nvGraphicFramePr>
          <p:cNvPr id="3" name="Chart 2">
            <a:extLst>
              <a:ext uri="{FF2B5EF4-FFF2-40B4-BE49-F238E27FC236}">
                <a16:creationId xmlns:a16="http://schemas.microsoft.com/office/drawing/2014/main" id="{DC1B8420-251F-4635-AD36-C01162594603}"/>
              </a:ext>
            </a:extLst>
          </p:cNvPr>
          <p:cNvGraphicFramePr>
            <a:graphicFrameLocks/>
          </p:cNvGraphicFramePr>
          <p:nvPr>
            <p:extLst>
              <p:ext uri="{D42A27DB-BD31-4B8C-83A1-F6EECF244321}">
                <p14:modId xmlns:p14="http://schemas.microsoft.com/office/powerpoint/2010/main" val="818636155"/>
              </p:ext>
            </p:extLst>
          </p:nvPr>
        </p:nvGraphicFramePr>
        <p:xfrm>
          <a:off x="1447800" y="2057400"/>
          <a:ext cx="59436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CBC413DE-A332-469A-8FFE-55C0B66C6151}"/>
              </a:ext>
            </a:extLst>
          </p:cNvPr>
          <p:cNvSpPr txBox="1"/>
          <p:nvPr/>
        </p:nvSpPr>
        <p:spPr>
          <a:xfrm>
            <a:off x="228600" y="2667000"/>
            <a:ext cx="2209800" cy="1938992"/>
          </a:xfrm>
          <a:prstGeom prst="rect">
            <a:avLst/>
          </a:prstGeom>
          <a:noFill/>
        </p:spPr>
        <p:txBody>
          <a:bodyPr wrap="square" rtlCol="0">
            <a:spAutoFit/>
          </a:bodyPr>
          <a:lstStyle/>
          <a:p>
            <a:r>
              <a:rPr lang="en-US" sz="2400" dirty="0"/>
              <a:t>Most Revenue comes from Income and “Payroll Taxes”=</a:t>
            </a:r>
          </a:p>
          <a:p>
            <a:r>
              <a:rPr lang="en-US" sz="2400" dirty="0"/>
              <a:t>33+48=81%</a:t>
            </a:r>
          </a:p>
        </p:txBody>
      </p:sp>
      <p:sp>
        <p:nvSpPr>
          <p:cNvPr id="6" name="TextBox 5">
            <a:extLst>
              <a:ext uri="{FF2B5EF4-FFF2-40B4-BE49-F238E27FC236}">
                <a16:creationId xmlns:a16="http://schemas.microsoft.com/office/drawing/2014/main" id="{966093D9-C457-4C1F-98E2-D35351C080FC}"/>
              </a:ext>
            </a:extLst>
          </p:cNvPr>
          <p:cNvSpPr txBox="1"/>
          <p:nvPr/>
        </p:nvSpPr>
        <p:spPr>
          <a:xfrm>
            <a:off x="6781800" y="2743200"/>
            <a:ext cx="2209800" cy="1200329"/>
          </a:xfrm>
          <a:prstGeom prst="rect">
            <a:avLst/>
          </a:prstGeom>
          <a:noFill/>
        </p:spPr>
        <p:txBody>
          <a:bodyPr wrap="square" rtlCol="0">
            <a:spAutoFit/>
          </a:bodyPr>
          <a:lstStyle/>
          <a:p>
            <a:r>
              <a:rPr lang="en-US" sz="2400" dirty="0"/>
              <a:t>Estate or “Death” Tax is less than 1%</a:t>
            </a:r>
          </a:p>
        </p:txBody>
      </p:sp>
    </p:spTree>
    <p:extLst>
      <p:ext uri="{BB962C8B-B14F-4D97-AF65-F5344CB8AC3E}">
        <p14:creationId xmlns:p14="http://schemas.microsoft.com/office/powerpoint/2010/main" val="346581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D864A-4398-4734-AC6D-F901F3B3537F}"/>
              </a:ext>
            </a:extLst>
          </p:cNvPr>
          <p:cNvSpPr>
            <a:spLocks noGrp="1"/>
          </p:cNvSpPr>
          <p:nvPr>
            <p:ph type="title"/>
          </p:nvPr>
        </p:nvSpPr>
        <p:spPr/>
        <p:txBody>
          <a:bodyPr/>
          <a:lstStyle/>
          <a:p>
            <a:r>
              <a:rPr lang="en-US" dirty="0"/>
              <a:t>Who Paid Federal Taxes (2017)</a:t>
            </a:r>
          </a:p>
        </p:txBody>
      </p:sp>
      <p:graphicFrame>
        <p:nvGraphicFramePr>
          <p:cNvPr id="9" name="Table 8">
            <a:extLst>
              <a:ext uri="{FF2B5EF4-FFF2-40B4-BE49-F238E27FC236}">
                <a16:creationId xmlns:a16="http://schemas.microsoft.com/office/drawing/2014/main" id="{FD9A4A4B-4B73-49D2-B7FF-4A89112E65BB}"/>
              </a:ext>
            </a:extLst>
          </p:cNvPr>
          <p:cNvGraphicFramePr>
            <a:graphicFrameLocks noGrp="1"/>
          </p:cNvGraphicFramePr>
          <p:nvPr>
            <p:extLst>
              <p:ext uri="{D42A27DB-BD31-4B8C-83A1-F6EECF244321}">
                <p14:modId xmlns:p14="http://schemas.microsoft.com/office/powerpoint/2010/main" val="2520355835"/>
              </p:ext>
            </p:extLst>
          </p:nvPr>
        </p:nvGraphicFramePr>
        <p:xfrm>
          <a:off x="187227" y="2057400"/>
          <a:ext cx="7769927" cy="4166112"/>
        </p:xfrm>
        <a:graphic>
          <a:graphicData uri="http://schemas.openxmlformats.org/drawingml/2006/table">
            <a:tbl>
              <a:tblPr>
                <a:tableStyleId>{5C22544A-7EE6-4342-B048-85BDC9FD1C3A}</a:tableStyleId>
              </a:tblPr>
              <a:tblGrid>
                <a:gridCol w="1505923">
                  <a:extLst>
                    <a:ext uri="{9D8B030D-6E8A-4147-A177-3AD203B41FA5}">
                      <a16:colId xmlns:a16="http://schemas.microsoft.com/office/drawing/2014/main" val="1543459710"/>
                    </a:ext>
                  </a:extLst>
                </a:gridCol>
                <a:gridCol w="1089393">
                  <a:extLst>
                    <a:ext uri="{9D8B030D-6E8A-4147-A177-3AD203B41FA5}">
                      <a16:colId xmlns:a16="http://schemas.microsoft.com/office/drawing/2014/main" val="159542829"/>
                    </a:ext>
                  </a:extLst>
                </a:gridCol>
                <a:gridCol w="817043">
                  <a:extLst>
                    <a:ext uri="{9D8B030D-6E8A-4147-A177-3AD203B41FA5}">
                      <a16:colId xmlns:a16="http://schemas.microsoft.com/office/drawing/2014/main" val="3629350890"/>
                    </a:ext>
                  </a:extLst>
                </a:gridCol>
                <a:gridCol w="881127">
                  <a:extLst>
                    <a:ext uri="{9D8B030D-6E8A-4147-A177-3AD203B41FA5}">
                      <a16:colId xmlns:a16="http://schemas.microsoft.com/office/drawing/2014/main" val="1222082850"/>
                    </a:ext>
                  </a:extLst>
                </a:gridCol>
                <a:gridCol w="833064">
                  <a:extLst>
                    <a:ext uri="{9D8B030D-6E8A-4147-A177-3AD203B41FA5}">
                      <a16:colId xmlns:a16="http://schemas.microsoft.com/office/drawing/2014/main" val="494286544"/>
                    </a:ext>
                  </a:extLst>
                </a:gridCol>
                <a:gridCol w="881127">
                  <a:extLst>
                    <a:ext uri="{9D8B030D-6E8A-4147-A177-3AD203B41FA5}">
                      <a16:colId xmlns:a16="http://schemas.microsoft.com/office/drawing/2014/main" val="4032408587"/>
                    </a:ext>
                  </a:extLst>
                </a:gridCol>
                <a:gridCol w="801023">
                  <a:extLst>
                    <a:ext uri="{9D8B030D-6E8A-4147-A177-3AD203B41FA5}">
                      <a16:colId xmlns:a16="http://schemas.microsoft.com/office/drawing/2014/main" val="2733083764"/>
                    </a:ext>
                  </a:extLst>
                </a:gridCol>
                <a:gridCol w="961227">
                  <a:extLst>
                    <a:ext uri="{9D8B030D-6E8A-4147-A177-3AD203B41FA5}">
                      <a16:colId xmlns:a16="http://schemas.microsoft.com/office/drawing/2014/main" val="266317645"/>
                    </a:ext>
                  </a:extLst>
                </a:gridCol>
              </a:tblGrid>
              <a:tr h="466729">
                <a:tc>
                  <a:txBody>
                    <a:bodyPr/>
                    <a:lstStyle/>
                    <a:p>
                      <a:pPr algn="ctr" fontAlgn="b"/>
                      <a:r>
                        <a:rPr lang="en-US" sz="2000" u="none" strike="noStrike" dirty="0">
                          <a:effectLst/>
                        </a:rPr>
                        <a:t>Quintiles</a:t>
                      </a:r>
                      <a:endParaRPr lang="en-US" sz="2000" b="1" i="0" u="none" strike="noStrike" dirty="0">
                        <a:effectLst/>
                        <a:latin typeface="Calibri" panose="020F0502020204030204" pitchFamily="34" charset="0"/>
                      </a:endParaRPr>
                    </a:p>
                  </a:txBody>
                  <a:tcPr marL="5338" marR="5338" marT="5338" marB="0" anchor="b"/>
                </a:tc>
                <a:tc>
                  <a:txBody>
                    <a:bodyPr/>
                    <a:lstStyle/>
                    <a:p>
                      <a:pPr algn="ctr" fontAlgn="b"/>
                      <a:r>
                        <a:rPr lang="en-US" sz="2000" u="none" strike="noStrike" dirty="0" err="1">
                          <a:effectLst/>
                        </a:rPr>
                        <a:t>Exp</a:t>
                      </a:r>
                      <a:r>
                        <a:rPr lang="en-US" sz="2000" u="none" strike="noStrike" dirty="0">
                          <a:effectLst/>
                        </a:rPr>
                        <a:t> Cash Income</a:t>
                      </a:r>
                      <a:endParaRPr lang="en-US" sz="2000" b="1" i="0" u="none" strike="noStrike" dirty="0">
                        <a:effectLst/>
                        <a:latin typeface="Calibri" panose="020F0502020204030204" pitchFamily="34" charset="0"/>
                      </a:endParaRPr>
                    </a:p>
                  </a:txBody>
                  <a:tcPr marL="5338" marR="5338" marT="5338" marB="0" anchor="b"/>
                </a:tc>
                <a:tc>
                  <a:txBody>
                    <a:bodyPr/>
                    <a:lstStyle/>
                    <a:p>
                      <a:pPr algn="ctr" fontAlgn="b"/>
                      <a:r>
                        <a:rPr lang="en-US" sz="2000" u="none" strike="noStrike">
                          <a:effectLst/>
                        </a:rPr>
                        <a:t>Income Tax</a:t>
                      </a:r>
                      <a:endParaRPr lang="en-US" sz="2000" b="1" i="0" u="none" strike="noStrike">
                        <a:effectLst/>
                        <a:latin typeface="Calibri" panose="020F0502020204030204" pitchFamily="34" charset="0"/>
                      </a:endParaRPr>
                    </a:p>
                  </a:txBody>
                  <a:tcPr marL="5338" marR="5338" marT="5338" marB="0" anchor="b"/>
                </a:tc>
                <a:tc>
                  <a:txBody>
                    <a:bodyPr/>
                    <a:lstStyle/>
                    <a:p>
                      <a:pPr algn="ctr" fontAlgn="b"/>
                      <a:r>
                        <a:rPr lang="en-US" sz="2000" u="none" strike="noStrike" dirty="0">
                          <a:effectLst/>
                        </a:rPr>
                        <a:t>Payroll Tax</a:t>
                      </a:r>
                      <a:endParaRPr lang="en-US" sz="2000" b="1" i="0" u="none" strike="noStrike" dirty="0">
                        <a:effectLst/>
                        <a:latin typeface="Calibri" panose="020F0502020204030204" pitchFamily="34" charset="0"/>
                      </a:endParaRPr>
                    </a:p>
                  </a:txBody>
                  <a:tcPr marL="5338" marR="5338" marT="5338" marB="0" anchor="b"/>
                </a:tc>
                <a:tc>
                  <a:txBody>
                    <a:bodyPr/>
                    <a:lstStyle/>
                    <a:p>
                      <a:pPr algn="ctr" fontAlgn="b"/>
                      <a:r>
                        <a:rPr lang="en-US" sz="2000" u="none" strike="noStrike">
                          <a:effectLst/>
                        </a:rPr>
                        <a:t>Corp Tax</a:t>
                      </a:r>
                      <a:endParaRPr lang="en-US" sz="2000" b="1" i="0" u="none" strike="noStrike">
                        <a:effectLst/>
                        <a:latin typeface="Calibri" panose="020F0502020204030204" pitchFamily="34" charset="0"/>
                      </a:endParaRPr>
                    </a:p>
                  </a:txBody>
                  <a:tcPr marL="5338" marR="5338" marT="5338" marB="0" anchor="b"/>
                </a:tc>
                <a:tc>
                  <a:txBody>
                    <a:bodyPr/>
                    <a:lstStyle/>
                    <a:p>
                      <a:pPr algn="ctr" fontAlgn="b"/>
                      <a:r>
                        <a:rPr lang="en-US" sz="2000" u="none" strike="noStrike">
                          <a:effectLst/>
                        </a:rPr>
                        <a:t>Estate Tax</a:t>
                      </a:r>
                      <a:endParaRPr lang="en-US" sz="2000" b="1" i="0" u="none" strike="noStrike">
                        <a:effectLst/>
                        <a:latin typeface="Calibri" panose="020F0502020204030204" pitchFamily="34" charset="0"/>
                      </a:endParaRPr>
                    </a:p>
                  </a:txBody>
                  <a:tcPr marL="5338" marR="5338" marT="5338" marB="0" anchor="b"/>
                </a:tc>
                <a:tc>
                  <a:txBody>
                    <a:bodyPr/>
                    <a:lstStyle/>
                    <a:p>
                      <a:pPr algn="ctr" fontAlgn="b"/>
                      <a:r>
                        <a:rPr lang="en-US" sz="2000" u="none" strike="noStrike">
                          <a:effectLst/>
                        </a:rPr>
                        <a:t>Excise Tax</a:t>
                      </a:r>
                      <a:endParaRPr lang="en-US" sz="2000" b="1" i="0" u="none" strike="noStrike">
                        <a:effectLst/>
                        <a:latin typeface="Calibri" panose="020F0502020204030204" pitchFamily="34" charset="0"/>
                      </a:endParaRPr>
                    </a:p>
                  </a:txBody>
                  <a:tcPr marL="5338" marR="5338" marT="5338" marB="0" anchor="b"/>
                </a:tc>
                <a:tc>
                  <a:txBody>
                    <a:bodyPr/>
                    <a:lstStyle/>
                    <a:p>
                      <a:pPr algn="ctr" fontAlgn="b"/>
                      <a:r>
                        <a:rPr lang="en-US" sz="2000" u="none" strike="noStrike" dirty="0">
                          <a:effectLst/>
                        </a:rPr>
                        <a:t>All Federal</a:t>
                      </a:r>
                      <a:endParaRPr lang="en-US" sz="2000" b="1" i="0" u="none" strike="noStrike" dirty="0">
                        <a:effectLst/>
                        <a:latin typeface="Calibri" panose="020F0502020204030204" pitchFamily="34" charset="0"/>
                      </a:endParaRPr>
                    </a:p>
                  </a:txBody>
                  <a:tcPr marL="5338" marR="5338" marT="5338" marB="0" anchor="b"/>
                </a:tc>
                <a:extLst>
                  <a:ext uri="{0D108BD9-81ED-4DB2-BD59-A6C34878D82A}">
                    <a16:rowId xmlns:a16="http://schemas.microsoft.com/office/drawing/2014/main" val="1386504845"/>
                  </a:ext>
                </a:extLst>
              </a:tr>
              <a:tr h="346072">
                <a:tc>
                  <a:txBody>
                    <a:bodyPr/>
                    <a:lstStyle/>
                    <a:p>
                      <a:pPr algn="r" fontAlgn="b"/>
                      <a:r>
                        <a:rPr lang="en-US" sz="2000" u="none" strike="noStrike">
                          <a:effectLst/>
                        </a:rPr>
                        <a:t>0-20</a:t>
                      </a:r>
                      <a:endParaRPr lang="en-US" sz="2000" b="1" i="0" u="none" strike="noStrike">
                        <a:effectLst/>
                        <a:latin typeface="Calibri" panose="020F0502020204030204" pitchFamily="34" charset="0"/>
                      </a:endParaRPr>
                    </a:p>
                  </a:txBody>
                  <a:tcPr marL="5338" marR="5338" marT="5338" marB="0" anchor="b"/>
                </a:tc>
                <a:tc>
                  <a:txBody>
                    <a:bodyPr/>
                    <a:lstStyle/>
                    <a:p>
                      <a:pPr algn="r" fontAlgn="b"/>
                      <a:r>
                        <a:rPr lang="en-US" sz="2200" u="none" strike="noStrike">
                          <a:effectLst/>
                        </a:rPr>
                        <a:t>4.4</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-2.1</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dirty="0">
                          <a:effectLst/>
                        </a:rPr>
                        <a:t>4.0</a:t>
                      </a:r>
                      <a:endParaRPr lang="en-US" sz="2200" b="0" i="0" u="none" strike="noStrike" dirty="0">
                        <a:effectLst/>
                        <a:latin typeface="Calibri" panose="020F0502020204030204" pitchFamily="34" charset="0"/>
                      </a:endParaRPr>
                    </a:p>
                  </a:txBody>
                  <a:tcPr marL="5338" marR="256328" marT="5338" marB="0" anchor="b"/>
                </a:tc>
                <a:tc>
                  <a:txBody>
                    <a:bodyPr/>
                    <a:lstStyle/>
                    <a:p>
                      <a:pPr algn="r" fontAlgn="b"/>
                      <a:r>
                        <a:rPr lang="en-US" sz="2200" u="none" strike="noStrike" dirty="0">
                          <a:effectLst/>
                        </a:rPr>
                        <a:t>1.5</a:t>
                      </a:r>
                      <a:endParaRPr lang="en-US" sz="2200" b="0" i="0" u="none" strike="noStrike" dirty="0">
                        <a:effectLst/>
                        <a:latin typeface="Calibri" panose="020F0502020204030204" pitchFamily="34" charset="0"/>
                      </a:endParaRPr>
                    </a:p>
                  </a:txBody>
                  <a:tcPr marL="5338" marR="256328" marT="5338" marB="0" anchor="b"/>
                </a:tc>
                <a:tc>
                  <a:txBody>
                    <a:bodyPr/>
                    <a:lstStyle/>
                    <a:p>
                      <a:pPr algn="r" fontAlgn="b"/>
                      <a:r>
                        <a:rPr lang="en-US" sz="2200" u="none" strike="noStrike">
                          <a:effectLst/>
                        </a:rPr>
                        <a:t>0.1</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10.6</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1.0</a:t>
                      </a:r>
                      <a:endParaRPr lang="en-US" sz="2200" b="0" i="0" u="none" strike="noStrike">
                        <a:effectLst/>
                        <a:latin typeface="Calibri" panose="020F0502020204030204" pitchFamily="34" charset="0"/>
                      </a:endParaRPr>
                    </a:p>
                  </a:txBody>
                  <a:tcPr marL="5338" marR="256328" marT="5338" marB="0" anchor="b"/>
                </a:tc>
                <a:extLst>
                  <a:ext uri="{0D108BD9-81ED-4DB2-BD59-A6C34878D82A}">
                    <a16:rowId xmlns:a16="http://schemas.microsoft.com/office/drawing/2014/main" val="415622378"/>
                  </a:ext>
                </a:extLst>
              </a:tr>
              <a:tr h="346072">
                <a:tc>
                  <a:txBody>
                    <a:bodyPr/>
                    <a:lstStyle/>
                    <a:p>
                      <a:pPr algn="r" fontAlgn="b"/>
                      <a:r>
                        <a:rPr lang="en-US" sz="2000" u="none" strike="noStrike">
                          <a:effectLst/>
                        </a:rPr>
                        <a:t>21-40</a:t>
                      </a:r>
                      <a:endParaRPr lang="en-US" sz="2000" b="1" i="0" u="none" strike="noStrike">
                        <a:effectLst/>
                        <a:latin typeface="Calibri" panose="020F0502020204030204" pitchFamily="34" charset="0"/>
                      </a:endParaRPr>
                    </a:p>
                  </a:txBody>
                  <a:tcPr marL="5338" marR="5338" marT="5338" marB="0" anchor="b"/>
                </a:tc>
                <a:tc>
                  <a:txBody>
                    <a:bodyPr/>
                    <a:lstStyle/>
                    <a:p>
                      <a:pPr algn="r" fontAlgn="b"/>
                      <a:r>
                        <a:rPr lang="en-US" sz="2200" u="none" strike="noStrike">
                          <a:effectLst/>
                        </a:rPr>
                        <a:t>8.7</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-1.1</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9.5</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4.3</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0.1</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15.0</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3.9</a:t>
                      </a:r>
                      <a:endParaRPr lang="en-US" sz="2200" b="0" i="0" u="none" strike="noStrike">
                        <a:effectLst/>
                        <a:latin typeface="Calibri" panose="020F0502020204030204" pitchFamily="34" charset="0"/>
                      </a:endParaRPr>
                    </a:p>
                  </a:txBody>
                  <a:tcPr marL="5338" marR="256328" marT="5338" marB="0" anchor="b"/>
                </a:tc>
                <a:extLst>
                  <a:ext uri="{0D108BD9-81ED-4DB2-BD59-A6C34878D82A}">
                    <a16:rowId xmlns:a16="http://schemas.microsoft.com/office/drawing/2014/main" val="1740957059"/>
                  </a:ext>
                </a:extLst>
              </a:tr>
              <a:tr h="346072">
                <a:tc>
                  <a:txBody>
                    <a:bodyPr/>
                    <a:lstStyle/>
                    <a:p>
                      <a:pPr algn="r" fontAlgn="b"/>
                      <a:r>
                        <a:rPr lang="en-US" sz="2000" u="none" strike="noStrike" dirty="0">
                          <a:effectLst/>
                        </a:rPr>
                        <a:t>41-60</a:t>
                      </a:r>
                      <a:endParaRPr lang="en-US" sz="2000" b="1" i="0" u="none" strike="noStrike" dirty="0">
                        <a:effectLst/>
                        <a:latin typeface="Calibri" panose="020F0502020204030204" pitchFamily="34" charset="0"/>
                      </a:endParaRPr>
                    </a:p>
                  </a:txBody>
                  <a:tcPr marL="5338" marR="5338" marT="5338" marB="0" anchor="b"/>
                </a:tc>
                <a:tc>
                  <a:txBody>
                    <a:bodyPr/>
                    <a:lstStyle/>
                    <a:p>
                      <a:pPr algn="r" fontAlgn="b"/>
                      <a:r>
                        <a:rPr lang="en-US" sz="2200" u="none" strike="noStrike">
                          <a:effectLst/>
                        </a:rPr>
                        <a:t>14.2</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5.3</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16.2</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8.5</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0.2</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17.4</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10.0</a:t>
                      </a:r>
                      <a:endParaRPr lang="en-US" sz="2200" b="0" i="0" u="none" strike="noStrike">
                        <a:effectLst/>
                        <a:latin typeface="Calibri" panose="020F0502020204030204" pitchFamily="34" charset="0"/>
                      </a:endParaRPr>
                    </a:p>
                  </a:txBody>
                  <a:tcPr marL="5338" marR="256328" marT="5338" marB="0" anchor="b"/>
                </a:tc>
                <a:extLst>
                  <a:ext uri="{0D108BD9-81ED-4DB2-BD59-A6C34878D82A}">
                    <a16:rowId xmlns:a16="http://schemas.microsoft.com/office/drawing/2014/main" val="2560118735"/>
                  </a:ext>
                </a:extLst>
              </a:tr>
              <a:tr h="346072">
                <a:tc>
                  <a:txBody>
                    <a:bodyPr/>
                    <a:lstStyle/>
                    <a:p>
                      <a:pPr algn="r" fontAlgn="b"/>
                      <a:r>
                        <a:rPr lang="en-US" sz="2000" u="none" strike="noStrike">
                          <a:effectLst/>
                        </a:rPr>
                        <a:t>60-80</a:t>
                      </a:r>
                      <a:endParaRPr lang="en-US" sz="2000" b="1" i="0" u="none" strike="noStrike">
                        <a:effectLst/>
                        <a:latin typeface="Calibri" panose="020F0502020204030204" pitchFamily="34" charset="0"/>
                      </a:endParaRPr>
                    </a:p>
                  </a:txBody>
                  <a:tcPr marL="5338" marR="5338" marT="5338" marB="0" anchor="b"/>
                </a:tc>
                <a:tc>
                  <a:txBody>
                    <a:bodyPr/>
                    <a:lstStyle/>
                    <a:p>
                      <a:pPr algn="r" fontAlgn="b"/>
                      <a:r>
                        <a:rPr lang="en-US" sz="2200" u="none" strike="noStrike">
                          <a:effectLst/>
                        </a:rPr>
                        <a:t>20.8</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14.3</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24.9</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14.8</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8.2</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20.5</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18.4</a:t>
                      </a:r>
                      <a:endParaRPr lang="en-US" sz="2200" b="0" i="0" u="none" strike="noStrike">
                        <a:effectLst/>
                        <a:latin typeface="Calibri" panose="020F0502020204030204" pitchFamily="34" charset="0"/>
                      </a:endParaRPr>
                    </a:p>
                  </a:txBody>
                  <a:tcPr marL="5338" marR="256328" marT="5338" marB="0" anchor="b"/>
                </a:tc>
                <a:extLst>
                  <a:ext uri="{0D108BD9-81ED-4DB2-BD59-A6C34878D82A}">
                    <a16:rowId xmlns:a16="http://schemas.microsoft.com/office/drawing/2014/main" val="3201142504"/>
                  </a:ext>
                </a:extLst>
              </a:tr>
              <a:tr h="346072">
                <a:tc>
                  <a:txBody>
                    <a:bodyPr/>
                    <a:lstStyle/>
                    <a:p>
                      <a:pPr algn="r" fontAlgn="b"/>
                      <a:r>
                        <a:rPr lang="en-US" sz="2000" u="none" strike="noStrike">
                          <a:solidFill>
                            <a:srgbClr val="FF0000"/>
                          </a:solidFill>
                          <a:effectLst/>
                        </a:rPr>
                        <a:t>Top 20</a:t>
                      </a:r>
                      <a:endParaRPr lang="en-US" sz="2000" b="1" i="0" u="none" strike="noStrike">
                        <a:solidFill>
                          <a:srgbClr val="FF0000"/>
                        </a:solidFill>
                        <a:effectLst/>
                        <a:latin typeface="Calibri" panose="020F0502020204030204" pitchFamily="34" charset="0"/>
                      </a:endParaRPr>
                    </a:p>
                  </a:txBody>
                  <a:tcPr marL="5338" marR="5338" marT="5338" marB="0" anchor="b"/>
                </a:tc>
                <a:tc>
                  <a:txBody>
                    <a:bodyPr/>
                    <a:lstStyle/>
                    <a:p>
                      <a:pPr algn="r" fontAlgn="b"/>
                      <a:r>
                        <a:rPr lang="en-US" sz="2200" u="none" strike="noStrike">
                          <a:solidFill>
                            <a:srgbClr val="FF0000"/>
                          </a:solidFill>
                          <a:effectLst/>
                        </a:rPr>
                        <a:t>52.1</a:t>
                      </a:r>
                      <a:endParaRPr lang="en-US" sz="2200" b="0" i="0" u="none" strike="noStrike">
                        <a:solidFill>
                          <a:srgbClr val="FF0000"/>
                        </a:solidFill>
                        <a:effectLst/>
                        <a:latin typeface="Calibri" panose="020F0502020204030204" pitchFamily="34" charset="0"/>
                      </a:endParaRPr>
                    </a:p>
                  </a:txBody>
                  <a:tcPr marL="5338" marR="256328" marT="5338" marB="0" anchor="b"/>
                </a:tc>
                <a:tc>
                  <a:txBody>
                    <a:bodyPr/>
                    <a:lstStyle/>
                    <a:p>
                      <a:pPr algn="r" fontAlgn="b"/>
                      <a:r>
                        <a:rPr lang="en-US" sz="2200" u="none" strike="noStrike">
                          <a:solidFill>
                            <a:srgbClr val="FF0000"/>
                          </a:solidFill>
                          <a:effectLst/>
                        </a:rPr>
                        <a:t>83.6</a:t>
                      </a:r>
                      <a:endParaRPr lang="en-US" sz="2200" b="0" i="0" u="none" strike="noStrike">
                        <a:solidFill>
                          <a:srgbClr val="FF0000"/>
                        </a:solidFill>
                        <a:effectLst/>
                        <a:latin typeface="Calibri" panose="020F0502020204030204" pitchFamily="34" charset="0"/>
                      </a:endParaRPr>
                    </a:p>
                  </a:txBody>
                  <a:tcPr marL="5338" marR="256328" marT="5338" marB="0" anchor="b"/>
                </a:tc>
                <a:tc>
                  <a:txBody>
                    <a:bodyPr/>
                    <a:lstStyle/>
                    <a:p>
                      <a:pPr algn="r" fontAlgn="b"/>
                      <a:r>
                        <a:rPr lang="en-US" sz="2200" u="none" strike="noStrike">
                          <a:solidFill>
                            <a:srgbClr val="FF0000"/>
                          </a:solidFill>
                          <a:effectLst/>
                        </a:rPr>
                        <a:t>45.2</a:t>
                      </a:r>
                      <a:endParaRPr lang="en-US" sz="2200" b="0" i="0" u="none" strike="noStrike">
                        <a:solidFill>
                          <a:srgbClr val="FF0000"/>
                        </a:solidFill>
                        <a:effectLst/>
                        <a:latin typeface="Calibri" panose="020F0502020204030204" pitchFamily="34" charset="0"/>
                      </a:endParaRPr>
                    </a:p>
                  </a:txBody>
                  <a:tcPr marL="5338" marR="256328" marT="5338" marB="0" anchor="b"/>
                </a:tc>
                <a:tc>
                  <a:txBody>
                    <a:bodyPr/>
                    <a:lstStyle/>
                    <a:p>
                      <a:pPr algn="r" fontAlgn="b"/>
                      <a:r>
                        <a:rPr lang="en-US" sz="2200" u="none" strike="noStrike">
                          <a:solidFill>
                            <a:srgbClr val="FF0000"/>
                          </a:solidFill>
                          <a:effectLst/>
                        </a:rPr>
                        <a:t>70.0</a:t>
                      </a:r>
                      <a:endParaRPr lang="en-US" sz="2200" b="0" i="0" u="none" strike="noStrike">
                        <a:solidFill>
                          <a:srgbClr val="FF0000"/>
                        </a:solidFill>
                        <a:effectLst/>
                        <a:latin typeface="Calibri" panose="020F0502020204030204" pitchFamily="34" charset="0"/>
                      </a:endParaRPr>
                    </a:p>
                  </a:txBody>
                  <a:tcPr marL="5338" marR="256328" marT="5338" marB="0" anchor="b"/>
                </a:tc>
                <a:tc>
                  <a:txBody>
                    <a:bodyPr/>
                    <a:lstStyle/>
                    <a:p>
                      <a:pPr algn="r" fontAlgn="b"/>
                      <a:r>
                        <a:rPr lang="en-US" sz="2200" u="none" strike="noStrike">
                          <a:solidFill>
                            <a:srgbClr val="FF0000"/>
                          </a:solidFill>
                          <a:effectLst/>
                        </a:rPr>
                        <a:t>91.0</a:t>
                      </a:r>
                      <a:endParaRPr lang="en-US" sz="2200" b="0" i="0" u="none" strike="noStrike">
                        <a:solidFill>
                          <a:srgbClr val="FF0000"/>
                        </a:solidFill>
                        <a:effectLst/>
                        <a:latin typeface="Calibri" panose="020F0502020204030204" pitchFamily="34" charset="0"/>
                      </a:endParaRPr>
                    </a:p>
                  </a:txBody>
                  <a:tcPr marL="5338" marR="256328" marT="5338" marB="0" anchor="b"/>
                </a:tc>
                <a:tc>
                  <a:txBody>
                    <a:bodyPr/>
                    <a:lstStyle/>
                    <a:p>
                      <a:pPr algn="r" fontAlgn="b"/>
                      <a:r>
                        <a:rPr lang="en-US" sz="2200" u="none" strike="noStrike">
                          <a:solidFill>
                            <a:srgbClr val="FF0000"/>
                          </a:solidFill>
                          <a:effectLst/>
                        </a:rPr>
                        <a:t>36.2</a:t>
                      </a:r>
                      <a:endParaRPr lang="en-US" sz="2200" b="0" i="0" u="none" strike="noStrike">
                        <a:solidFill>
                          <a:srgbClr val="FF0000"/>
                        </a:solidFill>
                        <a:effectLst/>
                        <a:latin typeface="Calibri" panose="020F0502020204030204" pitchFamily="34" charset="0"/>
                      </a:endParaRPr>
                    </a:p>
                  </a:txBody>
                  <a:tcPr marL="5338" marR="256328" marT="5338" marB="0" anchor="b"/>
                </a:tc>
                <a:tc>
                  <a:txBody>
                    <a:bodyPr/>
                    <a:lstStyle/>
                    <a:p>
                      <a:pPr algn="r" fontAlgn="b"/>
                      <a:r>
                        <a:rPr lang="en-US" sz="2200" u="none" strike="noStrike" dirty="0">
                          <a:solidFill>
                            <a:srgbClr val="FF0000"/>
                          </a:solidFill>
                          <a:effectLst/>
                        </a:rPr>
                        <a:t>66.6</a:t>
                      </a:r>
                      <a:endParaRPr lang="en-US" sz="2200" b="0" i="0" u="none" strike="noStrike" dirty="0">
                        <a:solidFill>
                          <a:srgbClr val="FF0000"/>
                        </a:solidFill>
                        <a:effectLst/>
                        <a:latin typeface="Calibri" panose="020F0502020204030204" pitchFamily="34" charset="0"/>
                      </a:endParaRPr>
                    </a:p>
                  </a:txBody>
                  <a:tcPr marL="5338" marR="256328" marT="5338" marB="0" anchor="b"/>
                </a:tc>
                <a:extLst>
                  <a:ext uri="{0D108BD9-81ED-4DB2-BD59-A6C34878D82A}">
                    <a16:rowId xmlns:a16="http://schemas.microsoft.com/office/drawing/2014/main" val="2335854451"/>
                  </a:ext>
                </a:extLst>
              </a:tr>
              <a:tr h="346072">
                <a:tc>
                  <a:txBody>
                    <a:bodyPr/>
                    <a:lstStyle/>
                    <a:p>
                      <a:pPr algn="l" fontAlgn="b"/>
                      <a:r>
                        <a:rPr lang="en-US" sz="2000" u="none" strike="noStrike" dirty="0">
                          <a:effectLst/>
                        </a:rPr>
                        <a:t>Addendum</a:t>
                      </a:r>
                      <a:endParaRPr lang="en-US" sz="2000" b="1" i="0" u="none" strike="noStrike" dirty="0">
                        <a:effectLst/>
                        <a:latin typeface="Calibri" panose="020F0502020204030204" pitchFamily="34" charset="0"/>
                      </a:endParaRPr>
                    </a:p>
                  </a:txBody>
                  <a:tcPr marL="5338" marR="5338" marT="5338" marB="0" anchor="b"/>
                </a:tc>
                <a:tc>
                  <a:txBody>
                    <a:bodyPr/>
                    <a:lstStyle/>
                    <a:p>
                      <a:pPr algn="r" fontAlgn="b"/>
                      <a:endParaRPr lang="en-US" sz="2200" b="0" i="0" u="none" strike="noStrike">
                        <a:effectLst/>
                        <a:latin typeface="Calibri" panose="020F0502020204030204" pitchFamily="34" charset="0"/>
                      </a:endParaRPr>
                    </a:p>
                  </a:txBody>
                  <a:tcPr marL="5338" marR="5338" marT="5338" marB="0" anchor="b"/>
                </a:tc>
                <a:tc>
                  <a:txBody>
                    <a:bodyPr/>
                    <a:lstStyle/>
                    <a:p>
                      <a:pPr algn="r" fontAlgn="b"/>
                      <a:endParaRPr lang="en-US" sz="2200" b="0" i="0" u="none" strike="noStrike">
                        <a:effectLst/>
                        <a:latin typeface="Calibri" panose="020F0502020204030204" pitchFamily="34" charset="0"/>
                      </a:endParaRPr>
                    </a:p>
                  </a:txBody>
                  <a:tcPr marL="5338" marR="5338" marT="5338" marB="0" anchor="b"/>
                </a:tc>
                <a:tc>
                  <a:txBody>
                    <a:bodyPr/>
                    <a:lstStyle/>
                    <a:p>
                      <a:pPr algn="r" fontAlgn="b"/>
                      <a:endParaRPr lang="en-US" sz="2200" b="0" i="0" u="none" strike="noStrike">
                        <a:effectLst/>
                        <a:latin typeface="Calibri" panose="020F0502020204030204" pitchFamily="34" charset="0"/>
                      </a:endParaRPr>
                    </a:p>
                  </a:txBody>
                  <a:tcPr marL="5338" marR="5338" marT="5338" marB="0" anchor="b"/>
                </a:tc>
                <a:tc>
                  <a:txBody>
                    <a:bodyPr/>
                    <a:lstStyle/>
                    <a:p>
                      <a:pPr algn="r" fontAlgn="b"/>
                      <a:endParaRPr lang="en-US" sz="2200" b="0" i="0" u="none" strike="noStrike">
                        <a:effectLst/>
                        <a:latin typeface="Calibri" panose="020F0502020204030204" pitchFamily="34" charset="0"/>
                      </a:endParaRPr>
                    </a:p>
                  </a:txBody>
                  <a:tcPr marL="5338" marR="5338" marT="5338" marB="0" anchor="b"/>
                </a:tc>
                <a:tc>
                  <a:txBody>
                    <a:bodyPr/>
                    <a:lstStyle/>
                    <a:p>
                      <a:pPr algn="r" fontAlgn="b"/>
                      <a:endParaRPr lang="en-US" sz="2200" b="0" i="0" u="none" strike="noStrike">
                        <a:effectLst/>
                        <a:latin typeface="Calibri" panose="020F0502020204030204" pitchFamily="34" charset="0"/>
                      </a:endParaRPr>
                    </a:p>
                  </a:txBody>
                  <a:tcPr marL="5338" marR="5338" marT="5338" marB="0" anchor="b"/>
                </a:tc>
                <a:tc>
                  <a:txBody>
                    <a:bodyPr/>
                    <a:lstStyle/>
                    <a:p>
                      <a:pPr algn="r" fontAlgn="b"/>
                      <a:endParaRPr lang="en-US" sz="2200" b="0" i="0" u="none" strike="noStrike">
                        <a:effectLst/>
                        <a:latin typeface="Calibri" panose="020F0502020204030204" pitchFamily="34" charset="0"/>
                      </a:endParaRPr>
                    </a:p>
                  </a:txBody>
                  <a:tcPr marL="5338" marR="5338" marT="5338" marB="0" anchor="b"/>
                </a:tc>
                <a:tc>
                  <a:txBody>
                    <a:bodyPr/>
                    <a:lstStyle/>
                    <a:p>
                      <a:pPr algn="r" fontAlgn="b"/>
                      <a:endParaRPr lang="en-US" sz="2200" b="0" i="0" u="none" strike="noStrike">
                        <a:effectLst/>
                        <a:latin typeface="Calibri" panose="020F0502020204030204" pitchFamily="34" charset="0"/>
                      </a:endParaRPr>
                    </a:p>
                  </a:txBody>
                  <a:tcPr marL="5338" marR="5338" marT="5338" marB="0" anchor="b"/>
                </a:tc>
                <a:extLst>
                  <a:ext uri="{0D108BD9-81ED-4DB2-BD59-A6C34878D82A}">
                    <a16:rowId xmlns:a16="http://schemas.microsoft.com/office/drawing/2014/main" val="140309624"/>
                  </a:ext>
                </a:extLst>
              </a:tr>
              <a:tr h="346072">
                <a:tc>
                  <a:txBody>
                    <a:bodyPr/>
                    <a:lstStyle/>
                    <a:p>
                      <a:pPr algn="r" fontAlgn="b"/>
                      <a:r>
                        <a:rPr lang="en-US" sz="2000" u="none" strike="noStrike" dirty="0">
                          <a:effectLst/>
                        </a:rPr>
                        <a:t>Top 1 Percent</a:t>
                      </a:r>
                      <a:endParaRPr lang="en-US" sz="2000" b="1" i="0" u="none" strike="noStrike" dirty="0">
                        <a:effectLst/>
                        <a:latin typeface="Calibri" panose="020F0502020204030204" pitchFamily="34" charset="0"/>
                      </a:endParaRPr>
                    </a:p>
                  </a:txBody>
                  <a:tcPr marL="5338" marR="5338" marT="5338" marB="0" anchor="b"/>
                </a:tc>
                <a:tc>
                  <a:txBody>
                    <a:bodyPr/>
                    <a:lstStyle/>
                    <a:p>
                      <a:pPr algn="r" fontAlgn="b"/>
                      <a:r>
                        <a:rPr lang="en-US" sz="2200" u="none" strike="noStrike">
                          <a:effectLst/>
                        </a:rPr>
                        <a:t>15.3</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38.0</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5.2</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33.6</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60.5</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7.1</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25.1</a:t>
                      </a:r>
                      <a:endParaRPr lang="en-US" sz="2200" b="0" i="0" u="none" strike="noStrike">
                        <a:effectLst/>
                        <a:latin typeface="Calibri" panose="020F0502020204030204" pitchFamily="34" charset="0"/>
                      </a:endParaRPr>
                    </a:p>
                  </a:txBody>
                  <a:tcPr marL="5338" marR="256328" marT="5338" marB="0" anchor="b"/>
                </a:tc>
                <a:extLst>
                  <a:ext uri="{0D108BD9-81ED-4DB2-BD59-A6C34878D82A}">
                    <a16:rowId xmlns:a16="http://schemas.microsoft.com/office/drawing/2014/main" val="1130996610"/>
                  </a:ext>
                </a:extLst>
              </a:tr>
              <a:tr h="346072">
                <a:tc>
                  <a:txBody>
                    <a:bodyPr/>
                    <a:lstStyle/>
                    <a:p>
                      <a:pPr algn="r" fontAlgn="b"/>
                      <a:r>
                        <a:rPr lang="en-US" sz="2000" u="none" strike="noStrike" dirty="0">
                          <a:effectLst/>
                        </a:rPr>
                        <a:t>Top 0.1 Percent</a:t>
                      </a:r>
                      <a:endParaRPr lang="en-US" sz="2000" b="1" i="0" u="none" strike="noStrike" dirty="0">
                        <a:effectLst/>
                        <a:latin typeface="Calibri" panose="020F0502020204030204" pitchFamily="34" charset="0"/>
                      </a:endParaRPr>
                    </a:p>
                  </a:txBody>
                  <a:tcPr marL="5338" marR="5338" marT="5338" marB="0" anchor="b"/>
                </a:tc>
                <a:tc>
                  <a:txBody>
                    <a:bodyPr/>
                    <a:lstStyle/>
                    <a:p>
                      <a:pPr algn="r" fontAlgn="b"/>
                      <a:r>
                        <a:rPr lang="en-US" sz="2200" u="none" strike="noStrike">
                          <a:effectLst/>
                        </a:rPr>
                        <a:t>7.4</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18.9</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1.3</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21.7</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27.5</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2.7</a:t>
                      </a:r>
                      <a:endParaRPr lang="en-US" sz="2200" b="0" i="0" u="none" strike="noStrike">
                        <a:effectLst/>
                        <a:latin typeface="Calibri" panose="020F0502020204030204" pitchFamily="34" charset="0"/>
                      </a:endParaRPr>
                    </a:p>
                  </a:txBody>
                  <a:tcPr marL="5338" marR="256328" marT="5338" marB="0" anchor="b"/>
                </a:tc>
                <a:tc>
                  <a:txBody>
                    <a:bodyPr/>
                    <a:lstStyle/>
                    <a:p>
                      <a:pPr algn="r" fontAlgn="b"/>
                      <a:r>
                        <a:rPr lang="en-US" sz="2200" u="none" strike="noStrike">
                          <a:effectLst/>
                        </a:rPr>
                        <a:t>12.7</a:t>
                      </a:r>
                      <a:endParaRPr lang="en-US" sz="2200" b="0" i="0" u="none" strike="noStrike">
                        <a:effectLst/>
                        <a:latin typeface="Calibri" panose="020F0502020204030204" pitchFamily="34" charset="0"/>
                      </a:endParaRPr>
                    </a:p>
                  </a:txBody>
                  <a:tcPr marL="5338" marR="256328" marT="5338" marB="0" anchor="b"/>
                </a:tc>
                <a:extLst>
                  <a:ext uri="{0D108BD9-81ED-4DB2-BD59-A6C34878D82A}">
                    <a16:rowId xmlns:a16="http://schemas.microsoft.com/office/drawing/2014/main" val="2499077555"/>
                  </a:ext>
                </a:extLst>
              </a:tr>
              <a:tr h="208265">
                <a:tc>
                  <a:txBody>
                    <a:bodyPr/>
                    <a:lstStyle/>
                    <a:p>
                      <a:pPr algn="r" fontAlgn="b"/>
                      <a:r>
                        <a:rPr lang="en-US" sz="1000" u="none" strike="noStrike">
                          <a:effectLst/>
                        </a:rPr>
                        <a:t> </a:t>
                      </a:r>
                      <a:endParaRPr lang="en-US" sz="1000" b="1" i="0" u="none" strike="noStrike">
                        <a:effectLst/>
                        <a:latin typeface="Calibri" panose="020F0502020204030204" pitchFamily="34" charset="0"/>
                      </a:endParaRPr>
                    </a:p>
                  </a:txBody>
                  <a:tcPr marL="5338" marR="5338" marT="5338" marB="0" anchor="b"/>
                </a:tc>
                <a:tc>
                  <a:txBody>
                    <a:bodyPr/>
                    <a:lstStyle/>
                    <a:p>
                      <a:pPr algn="l" fontAlgn="b"/>
                      <a:r>
                        <a:rPr lang="en-US" sz="1000" u="none" strike="noStrike" dirty="0">
                          <a:effectLst/>
                        </a:rPr>
                        <a:t> </a:t>
                      </a:r>
                      <a:endParaRPr lang="en-US" sz="1000" b="0" i="0" u="none" strike="noStrike" dirty="0">
                        <a:effectLst/>
                        <a:latin typeface="Calibri" panose="020F0502020204030204" pitchFamily="34" charset="0"/>
                      </a:endParaRPr>
                    </a:p>
                  </a:txBody>
                  <a:tcPr marL="5338" marR="5338" marT="5338" marB="0" anchor="b"/>
                </a:tc>
                <a:tc>
                  <a:txBody>
                    <a:bodyPr/>
                    <a:lstStyle/>
                    <a:p>
                      <a:pPr algn="l" fontAlgn="b"/>
                      <a:r>
                        <a:rPr lang="en-US" sz="1000" u="none" strike="noStrike">
                          <a:effectLst/>
                        </a:rPr>
                        <a:t> </a:t>
                      </a:r>
                      <a:endParaRPr lang="en-US" sz="1000" b="0" i="0" u="none" strike="noStrike">
                        <a:effectLst/>
                        <a:latin typeface="Calibri" panose="020F0502020204030204" pitchFamily="34" charset="0"/>
                      </a:endParaRPr>
                    </a:p>
                  </a:txBody>
                  <a:tcPr marL="5338" marR="5338" marT="5338" marB="0" anchor="b"/>
                </a:tc>
                <a:tc>
                  <a:txBody>
                    <a:bodyPr/>
                    <a:lstStyle/>
                    <a:p>
                      <a:pPr algn="l" fontAlgn="b"/>
                      <a:r>
                        <a:rPr lang="en-US" sz="1000" u="none" strike="noStrike">
                          <a:effectLst/>
                        </a:rPr>
                        <a:t> </a:t>
                      </a:r>
                      <a:endParaRPr lang="en-US" sz="1000" b="0" i="0" u="none" strike="noStrike">
                        <a:effectLst/>
                        <a:latin typeface="Calibri" panose="020F0502020204030204" pitchFamily="34" charset="0"/>
                      </a:endParaRPr>
                    </a:p>
                  </a:txBody>
                  <a:tcPr marL="5338" marR="5338" marT="5338" marB="0" anchor="b"/>
                </a:tc>
                <a:tc>
                  <a:txBody>
                    <a:bodyPr/>
                    <a:lstStyle/>
                    <a:p>
                      <a:pPr algn="l" fontAlgn="b"/>
                      <a:r>
                        <a:rPr lang="en-US" sz="1000" u="none" strike="noStrike">
                          <a:effectLst/>
                        </a:rPr>
                        <a:t> </a:t>
                      </a:r>
                      <a:endParaRPr lang="en-US" sz="1000" b="0" i="0" u="none" strike="noStrike">
                        <a:effectLst/>
                        <a:latin typeface="Calibri" panose="020F0502020204030204" pitchFamily="34" charset="0"/>
                      </a:endParaRPr>
                    </a:p>
                  </a:txBody>
                  <a:tcPr marL="5338" marR="5338" marT="5338" marB="0" anchor="b"/>
                </a:tc>
                <a:tc>
                  <a:txBody>
                    <a:bodyPr/>
                    <a:lstStyle/>
                    <a:p>
                      <a:pPr algn="l" fontAlgn="b"/>
                      <a:r>
                        <a:rPr lang="en-US" sz="1000" u="none" strike="noStrike">
                          <a:effectLst/>
                        </a:rPr>
                        <a:t> </a:t>
                      </a:r>
                      <a:endParaRPr lang="en-US" sz="1000" b="0" i="0" u="none" strike="noStrike">
                        <a:effectLst/>
                        <a:latin typeface="Calibri" panose="020F0502020204030204" pitchFamily="34" charset="0"/>
                      </a:endParaRPr>
                    </a:p>
                  </a:txBody>
                  <a:tcPr marL="5338" marR="5338" marT="5338" marB="0" anchor="b"/>
                </a:tc>
                <a:tc>
                  <a:txBody>
                    <a:bodyPr/>
                    <a:lstStyle/>
                    <a:p>
                      <a:pPr algn="l" fontAlgn="b"/>
                      <a:r>
                        <a:rPr lang="en-US" sz="1000" u="none" strike="noStrike">
                          <a:effectLst/>
                        </a:rPr>
                        <a:t> </a:t>
                      </a:r>
                      <a:endParaRPr lang="en-US" sz="1000" b="0" i="0" u="none" strike="noStrike">
                        <a:effectLst/>
                        <a:latin typeface="Calibri" panose="020F0502020204030204" pitchFamily="34" charset="0"/>
                      </a:endParaRPr>
                    </a:p>
                  </a:txBody>
                  <a:tcPr marL="5338" marR="5338" marT="5338" marB="0" anchor="b"/>
                </a:tc>
                <a:tc>
                  <a:txBody>
                    <a:bodyPr/>
                    <a:lstStyle/>
                    <a:p>
                      <a:pPr algn="l" fontAlgn="b"/>
                      <a:r>
                        <a:rPr lang="en-US" sz="1000" u="none" strike="noStrike">
                          <a:effectLst/>
                        </a:rPr>
                        <a:t> </a:t>
                      </a:r>
                      <a:endParaRPr lang="en-US" sz="1000" b="0" i="0" u="none" strike="noStrike">
                        <a:effectLst/>
                        <a:latin typeface="Calibri" panose="020F0502020204030204" pitchFamily="34" charset="0"/>
                      </a:endParaRPr>
                    </a:p>
                  </a:txBody>
                  <a:tcPr marL="5338" marR="5338" marT="5338" marB="0" anchor="b"/>
                </a:tc>
                <a:extLst>
                  <a:ext uri="{0D108BD9-81ED-4DB2-BD59-A6C34878D82A}">
                    <a16:rowId xmlns:a16="http://schemas.microsoft.com/office/drawing/2014/main" val="433308452"/>
                  </a:ext>
                </a:extLst>
              </a:tr>
              <a:tr h="305467">
                <a:tc gridSpan="5">
                  <a:txBody>
                    <a:bodyPr/>
                    <a:lstStyle/>
                    <a:p>
                      <a:pPr algn="l" fontAlgn="b"/>
                      <a:r>
                        <a:rPr lang="en-US" sz="1000" u="none" strike="noStrike" dirty="0">
                          <a:effectLst/>
                        </a:rPr>
                        <a:t>Source: Urban-Brookings Tax Policy Center Microsimulation Model (version 0217-1).</a:t>
                      </a:r>
                      <a:endParaRPr lang="en-US" sz="1000" b="0" i="1" u="none" strike="noStrike" dirty="0">
                        <a:effectLst/>
                        <a:latin typeface="Calibri" panose="020F0502020204030204" pitchFamily="34" charset="0"/>
                      </a:endParaRPr>
                    </a:p>
                  </a:txBody>
                  <a:tcPr marL="92927" marR="92927" marT="46464" marB="46464"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effectLst/>
                        <a:latin typeface="Calibri" panose="020F0502020204030204" pitchFamily="34" charset="0"/>
                      </a:endParaRPr>
                    </a:p>
                  </a:txBody>
                  <a:tcPr marL="5338" marR="5338" marT="5338" marB="0" anchor="b"/>
                </a:tc>
                <a:tc>
                  <a:txBody>
                    <a:bodyPr/>
                    <a:lstStyle/>
                    <a:p>
                      <a:pPr algn="l" fontAlgn="b"/>
                      <a:endParaRPr lang="en-US" sz="1000" b="0" i="0" u="none" strike="noStrike">
                        <a:effectLst/>
                        <a:latin typeface="Calibri" panose="020F0502020204030204" pitchFamily="34" charset="0"/>
                      </a:endParaRPr>
                    </a:p>
                  </a:txBody>
                  <a:tcPr marL="5338" marR="5338" marT="5338" marB="0" anchor="b"/>
                </a:tc>
                <a:tc>
                  <a:txBody>
                    <a:bodyPr/>
                    <a:lstStyle/>
                    <a:p>
                      <a:pPr algn="l" fontAlgn="b"/>
                      <a:endParaRPr lang="en-US" sz="1000" b="0" i="0" u="none" strike="noStrike" dirty="0">
                        <a:effectLst/>
                        <a:latin typeface="Calibri" panose="020F0502020204030204" pitchFamily="34" charset="0"/>
                      </a:endParaRPr>
                    </a:p>
                  </a:txBody>
                  <a:tcPr marL="5338" marR="5338" marT="5338" marB="0" anchor="b"/>
                </a:tc>
                <a:extLst>
                  <a:ext uri="{0D108BD9-81ED-4DB2-BD59-A6C34878D82A}">
                    <a16:rowId xmlns:a16="http://schemas.microsoft.com/office/drawing/2014/main" val="2606465207"/>
                  </a:ext>
                </a:extLst>
              </a:tr>
            </a:tbl>
          </a:graphicData>
        </a:graphic>
      </p:graphicFrame>
    </p:spTree>
    <p:extLst>
      <p:ext uri="{BB962C8B-B14F-4D97-AF65-F5344CB8AC3E}">
        <p14:creationId xmlns:p14="http://schemas.microsoft.com/office/powerpoint/2010/main" val="3611698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DF406-4B49-4A36-AA5C-F254A9B01D5D}"/>
              </a:ext>
            </a:extLst>
          </p:cNvPr>
          <p:cNvSpPr>
            <a:spLocks noGrp="1"/>
          </p:cNvSpPr>
          <p:nvPr>
            <p:ph type="title"/>
          </p:nvPr>
        </p:nvSpPr>
        <p:spPr/>
        <p:txBody>
          <a:bodyPr/>
          <a:lstStyle/>
          <a:p>
            <a:r>
              <a:rPr lang="en-US" dirty="0"/>
              <a:t>A Brief History of Deficits</a:t>
            </a:r>
          </a:p>
        </p:txBody>
      </p:sp>
      <p:pic>
        <p:nvPicPr>
          <p:cNvPr id="4" name="Picture 3">
            <a:extLst>
              <a:ext uri="{FF2B5EF4-FFF2-40B4-BE49-F238E27FC236}">
                <a16:creationId xmlns:a16="http://schemas.microsoft.com/office/drawing/2014/main" id="{5FAAFCB1-C3FF-41F1-90F1-4D185D915B2F}"/>
              </a:ext>
            </a:extLst>
          </p:cNvPr>
          <p:cNvPicPr>
            <a:picLocks noChangeAspect="1"/>
          </p:cNvPicPr>
          <p:nvPr/>
        </p:nvPicPr>
        <p:blipFill>
          <a:blip r:embed="rId2"/>
          <a:stretch>
            <a:fillRect/>
          </a:stretch>
        </p:blipFill>
        <p:spPr>
          <a:xfrm>
            <a:off x="1066800" y="1600200"/>
            <a:ext cx="6307796" cy="5486400"/>
          </a:xfrm>
          <a:prstGeom prst="rect">
            <a:avLst/>
          </a:prstGeom>
        </p:spPr>
      </p:pic>
    </p:spTree>
    <p:extLst>
      <p:ext uri="{BB962C8B-B14F-4D97-AF65-F5344CB8AC3E}">
        <p14:creationId xmlns:p14="http://schemas.microsoft.com/office/powerpoint/2010/main" val="803395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081B9-F9B3-4347-9246-001A2FB730B4}"/>
              </a:ext>
            </a:extLst>
          </p:cNvPr>
          <p:cNvSpPr>
            <a:spLocks noGrp="1"/>
          </p:cNvSpPr>
          <p:nvPr>
            <p:ph type="title"/>
          </p:nvPr>
        </p:nvSpPr>
        <p:spPr/>
        <p:txBody>
          <a:bodyPr/>
          <a:lstStyle/>
          <a:p>
            <a:r>
              <a:rPr lang="en-US" dirty="0"/>
              <a:t>The Resulting Debt	</a:t>
            </a:r>
          </a:p>
        </p:txBody>
      </p:sp>
      <p:pic>
        <p:nvPicPr>
          <p:cNvPr id="3" name="Picture 2">
            <a:extLst>
              <a:ext uri="{FF2B5EF4-FFF2-40B4-BE49-F238E27FC236}">
                <a16:creationId xmlns:a16="http://schemas.microsoft.com/office/drawing/2014/main" id="{5A8CD5C1-8EA0-4B96-A97E-3778F3F2F93E}"/>
              </a:ext>
            </a:extLst>
          </p:cNvPr>
          <p:cNvPicPr>
            <a:picLocks noChangeAspect="1"/>
          </p:cNvPicPr>
          <p:nvPr/>
        </p:nvPicPr>
        <p:blipFill>
          <a:blip r:embed="rId2"/>
          <a:stretch>
            <a:fillRect/>
          </a:stretch>
        </p:blipFill>
        <p:spPr>
          <a:xfrm>
            <a:off x="-152400" y="1524000"/>
            <a:ext cx="9091611" cy="4937760"/>
          </a:xfrm>
          <a:prstGeom prst="rect">
            <a:avLst/>
          </a:prstGeom>
        </p:spPr>
      </p:pic>
    </p:spTree>
    <p:extLst>
      <p:ext uri="{BB962C8B-B14F-4D97-AF65-F5344CB8AC3E}">
        <p14:creationId xmlns:p14="http://schemas.microsoft.com/office/powerpoint/2010/main" val="2381476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Changes from Tax Cuts and Jobs Act  (TCJA)</a:t>
            </a:r>
          </a:p>
        </p:txBody>
      </p:sp>
      <p:sp>
        <p:nvSpPr>
          <p:cNvPr id="4" name="Content Placeholder 4"/>
          <p:cNvSpPr txBox="1">
            <a:spLocks/>
          </p:cNvSpPr>
          <p:nvPr/>
        </p:nvSpPr>
        <p:spPr>
          <a:xfrm>
            <a:off x="304800" y="1600200"/>
            <a:ext cx="8610600" cy="533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600" dirty="0"/>
              <a:t>Individual Income Taxes</a:t>
            </a:r>
          </a:p>
          <a:p>
            <a:pPr marL="914400" lvl="1" indent="-514350">
              <a:buFont typeface="+mj-lt"/>
              <a:buAutoNum type="arabicPeriod"/>
            </a:pPr>
            <a:r>
              <a:rPr lang="en-US" sz="2200" dirty="0"/>
              <a:t>Lowers “marginal rates.”</a:t>
            </a:r>
          </a:p>
          <a:p>
            <a:pPr marL="914400" lvl="1" indent="-514350">
              <a:buFont typeface="+mj-lt"/>
              <a:buAutoNum type="arabicPeriod"/>
            </a:pPr>
            <a:r>
              <a:rPr lang="en-US" sz="2200" dirty="0"/>
              <a:t>Eliminates personal exemptions, but raises standard deduction to $24,000 for couple.</a:t>
            </a:r>
          </a:p>
          <a:p>
            <a:pPr marL="914400" lvl="1" indent="-514350">
              <a:buFont typeface="+mj-lt"/>
              <a:buAutoNum type="arabicPeriod"/>
            </a:pPr>
            <a:r>
              <a:rPr lang="en-US" sz="2200" dirty="0"/>
              <a:t>Limits deductibility of State and Local taxes to $10,000.</a:t>
            </a:r>
          </a:p>
          <a:p>
            <a:pPr marL="914400" lvl="1" indent="-514350">
              <a:buFont typeface="+mj-lt"/>
              <a:buAutoNum type="arabicPeriod"/>
            </a:pPr>
            <a:r>
              <a:rPr lang="en-US" sz="2200" dirty="0"/>
              <a:t>Most provisions “sunset” after 2025.</a:t>
            </a:r>
          </a:p>
          <a:p>
            <a:pPr marL="0" indent="0">
              <a:buNone/>
            </a:pPr>
            <a:r>
              <a:rPr lang="en-US" sz="2600" dirty="0"/>
              <a:t>Corporate Income Tax (permanent)</a:t>
            </a:r>
          </a:p>
          <a:p>
            <a:pPr marL="914400" lvl="1" indent="-514350">
              <a:buFont typeface="+mj-lt"/>
              <a:buAutoNum type="arabicPeriod"/>
            </a:pPr>
            <a:r>
              <a:rPr lang="en-US" sz="2200" dirty="0"/>
              <a:t>Lowers statutory rate from 35% to 21%</a:t>
            </a:r>
          </a:p>
          <a:p>
            <a:pPr marL="914400" lvl="1" indent="-514350">
              <a:buFont typeface="+mj-lt"/>
              <a:buAutoNum type="arabicPeriod"/>
            </a:pPr>
            <a:r>
              <a:rPr lang="en-US" sz="2200" dirty="0"/>
              <a:t>Cuts interest deductibility; provides investment incentives for 5 years.</a:t>
            </a:r>
          </a:p>
          <a:p>
            <a:pPr marL="914400" lvl="1" indent="-514350">
              <a:buFont typeface="+mj-lt"/>
              <a:buAutoNum type="arabicPeriod"/>
            </a:pPr>
            <a:r>
              <a:rPr lang="en-US" sz="2200" dirty="0"/>
              <a:t>Attempts to eliminate “corporate inversions.”</a:t>
            </a:r>
          </a:p>
          <a:p>
            <a:pPr marL="0" indent="0">
              <a:buNone/>
            </a:pPr>
            <a:r>
              <a:rPr lang="en-US" sz="2600" dirty="0"/>
              <a:t>Estate Taxes:  Doubles exemption to $22.4 million for a couple.</a:t>
            </a:r>
          </a:p>
          <a:p>
            <a:pPr marL="514350" indent="-514350">
              <a:buFont typeface="+mj-lt"/>
              <a:buAutoNum type="arabicPeriod"/>
            </a:pPr>
            <a:endParaRPr lang="en-US" sz="2600" dirty="0"/>
          </a:p>
          <a:p>
            <a:pPr marL="514350" indent="-514350">
              <a:buFont typeface="+mj-lt"/>
              <a:buAutoNum type="arabicPeriod"/>
            </a:pPr>
            <a:endParaRPr lang="en-US" sz="2600" dirty="0"/>
          </a:p>
        </p:txBody>
      </p:sp>
    </p:spTree>
    <p:extLst>
      <p:ext uri="{BB962C8B-B14F-4D97-AF65-F5344CB8AC3E}">
        <p14:creationId xmlns:p14="http://schemas.microsoft.com/office/powerpoint/2010/main" val="2037478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Effect transition="in" filter="fade">
                                      <p:cBhvr>
                                        <p:cTn id="25" dur="500"/>
                                        <p:tgtEl>
                                          <p:spTgt spid="4">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500"/>
                                        <p:tgtEl>
                                          <p:spTgt spid="4">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500"/>
                                        <p:tgtEl>
                                          <p:spTgt spid="4">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
                                            <p:txEl>
                                              <p:pRg st="9" end="9"/>
                                            </p:txEl>
                                          </p:spTgt>
                                        </p:tgtEl>
                                        <p:attrNameLst>
                                          <p:attrName>style.visibility</p:attrName>
                                        </p:attrNameLst>
                                      </p:cBhvr>
                                      <p:to>
                                        <p:strVal val="visible"/>
                                      </p:to>
                                    </p:set>
                                    <p:animEffect transition="in" filter="fade">
                                      <p:cBhvr>
                                        <p:cTn id="40"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24EDA-D59D-40E5-B946-3FC5FE7C762D}"/>
              </a:ext>
            </a:extLst>
          </p:cNvPr>
          <p:cNvSpPr>
            <a:spLocks noGrp="1"/>
          </p:cNvSpPr>
          <p:nvPr>
            <p:ph type="title"/>
          </p:nvPr>
        </p:nvSpPr>
        <p:spPr/>
        <p:txBody>
          <a:bodyPr/>
          <a:lstStyle/>
          <a:p>
            <a:r>
              <a:rPr lang="en-US" dirty="0"/>
              <a:t>Tax Brackets</a:t>
            </a:r>
          </a:p>
        </p:txBody>
      </p:sp>
      <p:grpSp>
        <p:nvGrpSpPr>
          <p:cNvPr id="4" name="Group 4">
            <a:extLst>
              <a:ext uri="{FF2B5EF4-FFF2-40B4-BE49-F238E27FC236}">
                <a16:creationId xmlns:a16="http://schemas.microsoft.com/office/drawing/2014/main" id="{369452A5-E318-4614-84FD-845E64568548}"/>
              </a:ext>
            </a:extLst>
          </p:cNvPr>
          <p:cNvGrpSpPr>
            <a:grpSpLocks noChangeAspect="1"/>
          </p:cNvGrpSpPr>
          <p:nvPr/>
        </p:nvGrpSpPr>
        <p:grpSpPr bwMode="auto">
          <a:xfrm>
            <a:off x="1144581" y="1752600"/>
            <a:ext cx="6848488" cy="4480560"/>
            <a:chOff x="1807" y="1458"/>
            <a:chExt cx="2146" cy="1404"/>
          </a:xfrm>
        </p:grpSpPr>
        <p:sp>
          <p:nvSpPr>
            <p:cNvPr id="5" name="AutoShape 3">
              <a:extLst>
                <a:ext uri="{FF2B5EF4-FFF2-40B4-BE49-F238E27FC236}">
                  <a16:creationId xmlns:a16="http://schemas.microsoft.com/office/drawing/2014/main" id="{DC091E2F-B810-4031-9CEF-958A93123BB7}"/>
                </a:ext>
              </a:extLst>
            </p:cNvPr>
            <p:cNvSpPr>
              <a:spLocks noChangeAspect="1" noChangeArrowheads="1" noTextEdit="1"/>
            </p:cNvSpPr>
            <p:nvPr/>
          </p:nvSpPr>
          <p:spPr bwMode="auto">
            <a:xfrm>
              <a:off x="1807" y="1458"/>
              <a:ext cx="2146" cy="1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a:extLst>
                <a:ext uri="{FF2B5EF4-FFF2-40B4-BE49-F238E27FC236}">
                  <a16:creationId xmlns:a16="http://schemas.microsoft.com/office/drawing/2014/main" id="{03D4DC42-FFD4-4AC8-9F1D-24E37DC573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7" y="1458"/>
              <a:ext cx="2148" cy="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80318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Tax Cuts and the Economy</a:t>
            </a:r>
          </a:p>
        </p:txBody>
      </p:sp>
      <p:sp>
        <p:nvSpPr>
          <p:cNvPr id="4" name="Content Placeholder 4"/>
          <p:cNvSpPr txBox="1">
            <a:spLocks/>
          </p:cNvSpPr>
          <p:nvPr/>
        </p:nvSpPr>
        <p:spPr>
          <a:xfrm>
            <a:off x="228600" y="1600200"/>
            <a:ext cx="87630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600" dirty="0"/>
              <a:t>Taxes Cuts Affect:</a:t>
            </a:r>
          </a:p>
          <a:p>
            <a:pPr marL="0" indent="0">
              <a:buNone/>
            </a:pPr>
            <a:endParaRPr lang="en-US" sz="2600" dirty="0"/>
          </a:p>
          <a:p>
            <a:pPr marL="571500" indent="-571500">
              <a:buFont typeface="+mj-lt"/>
              <a:buAutoNum type="romanUcPeriod"/>
            </a:pPr>
            <a:r>
              <a:rPr lang="en-US" sz="2600" dirty="0"/>
              <a:t>The </a:t>
            </a:r>
            <a:r>
              <a:rPr lang="en-US" sz="2600" b="1" i="1" dirty="0"/>
              <a:t>Distribution of Income </a:t>
            </a:r>
            <a:r>
              <a:rPr lang="en-US" sz="2600" dirty="0"/>
              <a:t>and </a:t>
            </a:r>
            <a:r>
              <a:rPr lang="en-US" sz="2600" b="1" i="1" dirty="0"/>
              <a:t>Inequality</a:t>
            </a:r>
            <a:r>
              <a:rPr lang="en-US" sz="2600" dirty="0"/>
              <a:t>.</a:t>
            </a:r>
          </a:p>
          <a:p>
            <a:pPr marL="571500" indent="-571500">
              <a:buFont typeface="+mj-lt"/>
              <a:buAutoNum type="romanUcPeriod"/>
            </a:pPr>
            <a:r>
              <a:rPr lang="en-US" sz="2600" dirty="0"/>
              <a:t>GDP or </a:t>
            </a:r>
            <a:r>
              <a:rPr lang="en-US" sz="2600" b="1" i="1" dirty="0"/>
              <a:t>total output </a:t>
            </a:r>
            <a:r>
              <a:rPr lang="en-US" sz="2600" dirty="0"/>
              <a:t>by increasing:</a:t>
            </a:r>
          </a:p>
          <a:p>
            <a:pPr marL="914400" lvl="1" indent="-514350">
              <a:buFont typeface="+mj-lt"/>
              <a:buAutoNum type="arabicPeriod"/>
            </a:pPr>
            <a:r>
              <a:rPr lang="en-US" sz="2200" dirty="0"/>
              <a:t>Demand</a:t>
            </a:r>
          </a:p>
          <a:p>
            <a:pPr marL="914400" lvl="1" indent="-514350">
              <a:buFont typeface="+mj-lt"/>
              <a:buAutoNum type="arabicPeriod"/>
            </a:pPr>
            <a:r>
              <a:rPr lang="en-US" sz="2200" dirty="0"/>
              <a:t>Supply via incentives to:  Work, save , and invest. </a:t>
            </a:r>
          </a:p>
          <a:p>
            <a:pPr marL="571500" indent="-571500">
              <a:buFont typeface="+mj-lt"/>
              <a:buAutoNum type="romanUcPeriod"/>
            </a:pPr>
            <a:r>
              <a:rPr lang="en-US" sz="2600" dirty="0"/>
              <a:t>D</a:t>
            </a:r>
            <a:r>
              <a:rPr lang="en-US" sz="2600" b="1" i="1" dirty="0"/>
              <a:t>eficits and the Debt.  </a:t>
            </a:r>
          </a:p>
          <a:p>
            <a:pPr marL="457200" indent="-457200">
              <a:buFont typeface="Times New Roman" pitchFamily="18" charset="0"/>
              <a:buAutoNum type="romanUcPeriod"/>
            </a:pPr>
            <a:endParaRPr lang="en-US" sz="2600" dirty="0"/>
          </a:p>
        </p:txBody>
      </p:sp>
    </p:spTree>
    <p:extLst>
      <p:ext uri="{BB962C8B-B14F-4D97-AF65-F5344CB8AC3E}">
        <p14:creationId xmlns:p14="http://schemas.microsoft.com/office/powerpoint/2010/main" val="1163998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Important Tax Rates</a:t>
            </a:r>
            <a:endParaRPr lang="en-US" i="1" dirty="0"/>
          </a:p>
        </p:txBody>
      </p:sp>
      <p:sp>
        <p:nvSpPr>
          <p:cNvPr id="4" name="Content Placeholder 4"/>
          <p:cNvSpPr txBox="1">
            <a:spLocks/>
          </p:cNvSpPr>
          <p:nvPr/>
        </p:nvSpPr>
        <p:spPr>
          <a:xfrm>
            <a:off x="228600" y="1600200"/>
            <a:ext cx="8763000" cy="5105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2800" dirty="0"/>
          </a:p>
          <a:p>
            <a:pPr marL="0" indent="0">
              <a:buNone/>
            </a:pPr>
            <a:r>
              <a:rPr lang="en-US" sz="2800" dirty="0"/>
              <a:t>To understand the effect of tax cuts on the economy, we must distinguish between </a:t>
            </a:r>
            <a:r>
              <a:rPr lang="en-US" sz="2800" b="1" i="1" dirty="0"/>
              <a:t>average</a:t>
            </a:r>
            <a:r>
              <a:rPr lang="en-US" sz="2800" dirty="0"/>
              <a:t> and </a:t>
            </a:r>
            <a:r>
              <a:rPr lang="en-US" sz="2800" b="1" i="1" dirty="0"/>
              <a:t>marginal </a:t>
            </a:r>
            <a:r>
              <a:rPr lang="en-US" sz="2800" b="1" dirty="0"/>
              <a:t> </a:t>
            </a:r>
            <a:r>
              <a:rPr lang="en-US" sz="2800" dirty="0"/>
              <a:t>tax rates</a:t>
            </a:r>
          </a:p>
          <a:p>
            <a:pPr marL="514350" indent="-514350">
              <a:buFont typeface="+mj-lt"/>
              <a:buAutoNum type="arabicPeriod"/>
            </a:pPr>
            <a:r>
              <a:rPr lang="en-US" sz="2800" b="1" i="1" dirty="0"/>
              <a:t>Marginal tax rate </a:t>
            </a:r>
            <a:r>
              <a:rPr lang="en-US" sz="2800" dirty="0"/>
              <a:t>extra tax from earning $1 more.</a:t>
            </a:r>
          </a:p>
          <a:p>
            <a:pPr marL="514350" indent="-514350">
              <a:buFont typeface="+mj-lt"/>
              <a:buAutoNum type="arabicPeriod"/>
            </a:pPr>
            <a:r>
              <a:rPr lang="en-US" sz="2800" b="1" i="1" dirty="0"/>
              <a:t>Average tax rate</a:t>
            </a:r>
            <a:r>
              <a:rPr lang="en-US" sz="2800" dirty="0"/>
              <a:t>  the percentage of your total income paid in taxes.</a:t>
            </a:r>
          </a:p>
          <a:p>
            <a:pPr marL="0" indent="0">
              <a:buNone/>
            </a:pPr>
            <a:r>
              <a:rPr lang="en-US" sz="2800" dirty="0"/>
              <a:t>Marginal rates matter for incentives;  average rates matter for income distribution.</a:t>
            </a:r>
          </a:p>
          <a:p>
            <a:pPr marL="514350" indent="-514350">
              <a:buFont typeface="+mj-lt"/>
              <a:buAutoNum type="arabicPeriod"/>
            </a:pPr>
            <a:endParaRPr lang="en-US" sz="2800" b="1" i="1" dirty="0"/>
          </a:p>
          <a:p>
            <a:pPr marL="457200" indent="-457200">
              <a:buFont typeface="Times New Roman" pitchFamily="18" charset="0"/>
              <a:buAutoNum type="arabicPeriod"/>
            </a:pPr>
            <a:endParaRPr lang="en-US" sz="2600" dirty="0"/>
          </a:p>
        </p:txBody>
      </p:sp>
    </p:spTree>
    <p:extLst>
      <p:ext uri="{BB962C8B-B14F-4D97-AF65-F5344CB8AC3E}">
        <p14:creationId xmlns:p14="http://schemas.microsoft.com/office/powerpoint/2010/main" val="88519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07096-97CB-4768-8535-588A53AC1ABD}"/>
              </a:ext>
            </a:extLst>
          </p:cNvPr>
          <p:cNvSpPr>
            <a:spLocks noGrp="1"/>
          </p:cNvSpPr>
          <p:nvPr>
            <p:ph type="title"/>
          </p:nvPr>
        </p:nvSpPr>
        <p:spPr/>
        <p:txBody>
          <a:bodyPr>
            <a:normAutofit fontScale="90000"/>
          </a:bodyPr>
          <a:lstStyle/>
          <a:p>
            <a:r>
              <a:rPr lang="en-US" dirty="0"/>
              <a:t>Marginal And Average Tax Rates in 2017</a:t>
            </a:r>
          </a:p>
        </p:txBody>
      </p:sp>
      <p:graphicFrame>
        <p:nvGraphicFramePr>
          <p:cNvPr id="7" name="Object 6">
            <a:extLst>
              <a:ext uri="{FF2B5EF4-FFF2-40B4-BE49-F238E27FC236}">
                <a16:creationId xmlns:a16="http://schemas.microsoft.com/office/drawing/2014/main" id="{38308CF1-7DDA-4F8A-B2AB-55C49E968DD5}"/>
              </a:ext>
            </a:extLst>
          </p:cNvPr>
          <p:cNvGraphicFramePr>
            <a:graphicFrameLocks noChangeAspect="1"/>
          </p:cNvGraphicFramePr>
          <p:nvPr>
            <p:extLst>
              <p:ext uri="{D42A27DB-BD31-4B8C-83A1-F6EECF244321}">
                <p14:modId xmlns:p14="http://schemas.microsoft.com/office/powerpoint/2010/main" val="2299000004"/>
              </p:ext>
            </p:extLst>
          </p:nvPr>
        </p:nvGraphicFramePr>
        <p:xfrm>
          <a:off x="228600" y="2419546"/>
          <a:ext cx="5486400" cy="4209854"/>
        </p:xfrm>
        <a:graphic>
          <a:graphicData uri="http://schemas.openxmlformats.org/presentationml/2006/ole">
            <mc:AlternateContent xmlns:mc="http://schemas.openxmlformats.org/markup-compatibility/2006">
              <mc:Choice xmlns:v="urn:schemas-microsoft-com:vml" Requires="v">
                <p:oleObj spid="_x0000_s5206" name="Worksheet" r:id="rId3" imgW="3458683" imgH="2654356" progId="Excel.Sheet.8">
                  <p:embed/>
                </p:oleObj>
              </mc:Choice>
              <mc:Fallback>
                <p:oleObj name="Worksheet" r:id="rId3" imgW="3458683" imgH="2654356" progId="Excel.Sheet.8">
                  <p:embed/>
                  <p:pic>
                    <p:nvPicPr>
                      <p:cNvPr id="7" name="Object 6">
                        <a:extLst>
                          <a:ext uri="{FF2B5EF4-FFF2-40B4-BE49-F238E27FC236}">
                            <a16:creationId xmlns:a16="http://schemas.microsoft.com/office/drawing/2014/main" id="{38308CF1-7DDA-4F8A-B2AB-55C49E968DD5}"/>
                          </a:ext>
                        </a:extLst>
                      </p:cNvPr>
                      <p:cNvPicPr/>
                      <p:nvPr/>
                    </p:nvPicPr>
                    <p:blipFill>
                      <a:blip r:embed="rId4"/>
                      <a:stretch>
                        <a:fillRect/>
                      </a:stretch>
                    </p:blipFill>
                    <p:spPr>
                      <a:xfrm>
                        <a:off x="228600" y="2419546"/>
                        <a:ext cx="5486400" cy="4209854"/>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8F1E8295-714A-4BC8-A09E-C3C686970FB6}"/>
              </a:ext>
            </a:extLst>
          </p:cNvPr>
          <p:cNvSpPr txBox="1"/>
          <p:nvPr/>
        </p:nvSpPr>
        <p:spPr>
          <a:xfrm>
            <a:off x="381000" y="1488714"/>
            <a:ext cx="8305800" cy="830997"/>
          </a:xfrm>
          <a:prstGeom prst="rect">
            <a:avLst/>
          </a:prstGeom>
          <a:noFill/>
        </p:spPr>
        <p:txBody>
          <a:bodyPr wrap="square" rtlCol="0">
            <a:spAutoFit/>
          </a:bodyPr>
          <a:lstStyle/>
          <a:p>
            <a:r>
              <a:rPr lang="en-US" sz="2400" dirty="0"/>
              <a:t>The two rates differ because of:</a:t>
            </a:r>
          </a:p>
          <a:p>
            <a:r>
              <a:rPr lang="en-US" sz="2400" dirty="0"/>
              <a:t>1.  Deductions and Credits.  2.  Increasing marginal rates</a:t>
            </a:r>
            <a:r>
              <a:rPr lang="en-US" dirty="0"/>
              <a:t>.</a:t>
            </a:r>
          </a:p>
        </p:txBody>
      </p:sp>
      <p:sp>
        <p:nvSpPr>
          <p:cNvPr id="10" name="TextBox 9">
            <a:extLst>
              <a:ext uri="{FF2B5EF4-FFF2-40B4-BE49-F238E27FC236}">
                <a16:creationId xmlns:a16="http://schemas.microsoft.com/office/drawing/2014/main" id="{946F66BD-5F54-4950-8FAC-C9F688179543}"/>
              </a:ext>
            </a:extLst>
          </p:cNvPr>
          <p:cNvSpPr txBox="1"/>
          <p:nvPr/>
        </p:nvSpPr>
        <p:spPr>
          <a:xfrm>
            <a:off x="6248400" y="2819400"/>
            <a:ext cx="2667000" cy="1938992"/>
          </a:xfrm>
          <a:prstGeom prst="rect">
            <a:avLst/>
          </a:prstGeom>
          <a:noFill/>
        </p:spPr>
        <p:txBody>
          <a:bodyPr wrap="square" rtlCol="0">
            <a:spAutoFit/>
          </a:bodyPr>
          <a:lstStyle/>
          <a:p>
            <a:r>
              <a:rPr lang="en-US" sz="2400" i="1" dirty="0"/>
              <a:t>Progressive Taxes: </a:t>
            </a:r>
            <a:r>
              <a:rPr lang="en-US" sz="2400" dirty="0"/>
              <a:t> average tax rate increases with income.  US income tax is progressive.</a:t>
            </a:r>
            <a:endParaRPr lang="en-US" sz="2400" i="1" dirty="0"/>
          </a:p>
        </p:txBody>
      </p:sp>
      <p:sp>
        <p:nvSpPr>
          <p:cNvPr id="6" name="TextBox 5">
            <a:extLst>
              <a:ext uri="{FF2B5EF4-FFF2-40B4-BE49-F238E27FC236}">
                <a16:creationId xmlns:a16="http://schemas.microsoft.com/office/drawing/2014/main" id="{8FD4A4A4-43EB-4673-A4A7-D82A3E9A7DFE}"/>
              </a:ext>
            </a:extLst>
          </p:cNvPr>
          <p:cNvSpPr txBox="1"/>
          <p:nvPr/>
        </p:nvSpPr>
        <p:spPr>
          <a:xfrm>
            <a:off x="6271352" y="5486400"/>
            <a:ext cx="2667000" cy="1200329"/>
          </a:xfrm>
          <a:prstGeom prst="rect">
            <a:avLst/>
          </a:prstGeom>
          <a:noFill/>
        </p:spPr>
        <p:txBody>
          <a:bodyPr wrap="square" rtlCol="0">
            <a:spAutoFit/>
          </a:bodyPr>
          <a:lstStyle/>
          <a:p>
            <a:r>
              <a:rPr lang="en-US" sz="2400" i="1" dirty="0"/>
              <a:t>Progressive Taxes</a:t>
            </a:r>
            <a:r>
              <a:rPr lang="en-US" sz="2400" dirty="0"/>
              <a:t> reduce income inequality.</a:t>
            </a:r>
            <a:endParaRPr lang="en-US" sz="2400" i="1" dirty="0"/>
          </a:p>
        </p:txBody>
      </p:sp>
    </p:spTree>
    <p:extLst>
      <p:ext uri="{BB962C8B-B14F-4D97-AF65-F5344CB8AC3E}">
        <p14:creationId xmlns:p14="http://schemas.microsoft.com/office/powerpoint/2010/main" val="210263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8DEF0-6689-4E79-8F7C-A618E0B8D8B4}"/>
              </a:ext>
            </a:extLst>
          </p:cNvPr>
          <p:cNvSpPr>
            <a:spLocks noGrp="1"/>
          </p:cNvSpPr>
          <p:nvPr>
            <p:ph type="title"/>
          </p:nvPr>
        </p:nvSpPr>
        <p:spPr/>
        <p:txBody>
          <a:bodyPr>
            <a:normAutofit/>
          </a:bodyPr>
          <a:lstStyle/>
          <a:p>
            <a:r>
              <a:rPr lang="en-US" dirty="0"/>
              <a:t>Marginal/Average Distinction</a:t>
            </a:r>
          </a:p>
        </p:txBody>
      </p:sp>
      <p:pic>
        <p:nvPicPr>
          <p:cNvPr id="3" name="Picture 2">
            <a:extLst>
              <a:ext uri="{FF2B5EF4-FFF2-40B4-BE49-F238E27FC236}">
                <a16:creationId xmlns:a16="http://schemas.microsoft.com/office/drawing/2014/main" id="{1E0B0DDC-18ED-4C00-955C-C60DD9791BF3}"/>
              </a:ext>
            </a:extLst>
          </p:cNvPr>
          <p:cNvPicPr>
            <a:picLocks noChangeAspect="1"/>
          </p:cNvPicPr>
          <p:nvPr/>
        </p:nvPicPr>
        <p:blipFill>
          <a:blip r:embed="rId2"/>
          <a:stretch>
            <a:fillRect/>
          </a:stretch>
        </p:blipFill>
        <p:spPr>
          <a:xfrm>
            <a:off x="1524000" y="2667000"/>
            <a:ext cx="5987438" cy="4572000"/>
          </a:xfrm>
          <a:prstGeom prst="rect">
            <a:avLst/>
          </a:prstGeom>
        </p:spPr>
      </p:pic>
      <p:sp>
        <p:nvSpPr>
          <p:cNvPr id="4" name="TextBox 3">
            <a:extLst>
              <a:ext uri="{FF2B5EF4-FFF2-40B4-BE49-F238E27FC236}">
                <a16:creationId xmlns:a16="http://schemas.microsoft.com/office/drawing/2014/main" id="{66EE3CEE-91E3-4422-A9B3-1D24AEDF430D}"/>
              </a:ext>
            </a:extLst>
          </p:cNvPr>
          <p:cNvSpPr txBox="1"/>
          <p:nvPr/>
        </p:nvSpPr>
        <p:spPr>
          <a:xfrm>
            <a:off x="76200" y="1431409"/>
            <a:ext cx="9143999" cy="1200329"/>
          </a:xfrm>
          <a:prstGeom prst="rect">
            <a:avLst/>
          </a:prstGeom>
          <a:noFill/>
        </p:spPr>
        <p:txBody>
          <a:bodyPr wrap="square" rtlCol="0">
            <a:spAutoFit/>
          </a:bodyPr>
          <a:lstStyle/>
          <a:p>
            <a:r>
              <a:rPr lang="en-US" sz="2400" dirty="0"/>
              <a:t>“When it comes to the business tax we are dead last, can you believe that?” Trump said during his remarks in Springfield, Missouri. “We have totally surrendered our competitive edge to other countries."</a:t>
            </a:r>
          </a:p>
        </p:txBody>
      </p:sp>
    </p:spTree>
    <p:extLst>
      <p:ext uri="{BB962C8B-B14F-4D97-AF65-F5344CB8AC3E}">
        <p14:creationId xmlns:p14="http://schemas.microsoft.com/office/powerpoint/2010/main" val="252283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Marginal and Average Corporate </a:t>
            </a:r>
            <a:r>
              <a:rPr lang="en-US" sz="3000" dirty="0" err="1"/>
              <a:t>Taxe</a:t>
            </a:r>
            <a:r>
              <a:rPr lang="en-US" sz="3000" dirty="0"/>
              <a:t> Rates</a:t>
            </a:r>
            <a:endParaRPr lang="en-US" sz="3000" i="1" dirty="0"/>
          </a:p>
        </p:txBody>
      </p:sp>
      <p:sp>
        <p:nvSpPr>
          <p:cNvPr id="4" name="Content Placeholder 4"/>
          <p:cNvSpPr txBox="1">
            <a:spLocks/>
          </p:cNvSpPr>
          <p:nvPr/>
        </p:nvSpPr>
        <p:spPr>
          <a:xfrm>
            <a:off x="228600" y="1600200"/>
            <a:ext cx="8763000" cy="5105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In 2012, </a:t>
            </a:r>
          </a:p>
          <a:p>
            <a:pPr marL="514350" indent="-514350">
              <a:buFont typeface="+mj-lt"/>
              <a:buAutoNum type="arabicPeriod"/>
            </a:pPr>
            <a:r>
              <a:rPr lang="en-US" sz="2800" dirty="0"/>
              <a:t>A corporation reporting $1 more in income would pay almost $0.40 more in federal and state and local taxes.  </a:t>
            </a:r>
          </a:p>
          <a:p>
            <a:pPr marL="514350" indent="-514350">
              <a:buFont typeface="+mj-lt"/>
              <a:buAutoNum type="arabicPeriod"/>
            </a:pPr>
            <a:r>
              <a:rPr lang="en-US" sz="2800" dirty="0"/>
              <a:t>On average, a corporation’s taxes were about 28% of its income.</a:t>
            </a:r>
          </a:p>
          <a:p>
            <a:pPr marL="514350" indent="-514350">
              <a:buFont typeface="+mj-lt"/>
              <a:buAutoNum type="arabicPeriod"/>
            </a:pPr>
            <a:endParaRPr lang="en-US" sz="2800" dirty="0"/>
          </a:p>
          <a:p>
            <a:pPr marL="0" indent="0">
              <a:buNone/>
            </a:pPr>
            <a:r>
              <a:rPr lang="en-US" sz="2800" dirty="0"/>
              <a:t>Economists of all political stripes believed that the corporate tax code needed to be reformed.  But the statement that corporate taxes were highest in the US is false.</a:t>
            </a:r>
          </a:p>
          <a:p>
            <a:pPr marL="0" indent="0">
              <a:buNone/>
            </a:pPr>
            <a:endParaRPr lang="en-US" sz="2800" dirty="0"/>
          </a:p>
          <a:p>
            <a:pPr marL="0" indent="0">
              <a:buNone/>
            </a:pPr>
            <a:endParaRPr lang="en-US" sz="2800" dirty="0"/>
          </a:p>
          <a:p>
            <a:pPr marL="0" indent="0">
              <a:buNone/>
            </a:pPr>
            <a:endParaRPr lang="en-US" sz="2800" dirty="0"/>
          </a:p>
          <a:p>
            <a:pPr marL="0" indent="0">
              <a:buNone/>
            </a:pPr>
            <a:endParaRPr lang="en-US" sz="2800" dirty="0"/>
          </a:p>
          <a:p>
            <a:pPr marL="514350" indent="-514350">
              <a:buFont typeface="+mj-lt"/>
              <a:buAutoNum type="arabicPeriod"/>
            </a:pPr>
            <a:endParaRPr lang="en-US" sz="2800" b="1" i="1" dirty="0"/>
          </a:p>
          <a:p>
            <a:pPr marL="457200" indent="-457200">
              <a:buFont typeface="Times New Roman" pitchFamily="18" charset="0"/>
              <a:buAutoNum type="arabicPeriod"/>
            </a:pPr>
            <a:endParaRPr lang="en-US" sz="2600" dirty="0"/>
          </a:p>
        </p:txBody>
      </p:sp>
    </p:spTree>
    <p:extLst>
      <p:ext uri="{BB962C8B-B14F-4D97-AF65-F5344CB8AC3E}">
        <p14:creationId xmlns:p14="http://schemas.microsoft.com/office/powerpoint/2010/main" val="836112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  Two Statements on Fairness of TCJA</a:t>
            </a:r>
          </a:p>
        </p:txBody>
      </p:sp>
      <p:sp>
        <p:nvSpPr>
          <p:cNvPr id="4" name="Content Placeholder 4"/>
          <p:cNvSpPr txBox="1">
            <a:spLocks/>
          </p:cNvSpPr>
          <p:nvPr/>
        </p:nvSpPr>
        <p:spPr>
          <a:xfrm>
            <a:off x="228600" y="1600200"/>
            <a:ext cx="8763000" cy="4525963"/>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1500" indent="-571500">
              <a:buFont typeface="+mj-lt"/>
              <a:buAutoNum type="romanUcPeriod"/>
            </a:pPr>
            <a:r>
              <a:rPr lang="en-US" dirty="0"/>
              <a:t>Tax Report, </a:t>
            </a:r>
            <a:r>
              <a:rPr lang="en-US" i="1" dirty="0"/>
              <a:t>WSJ</a:t>
            </a:r>
            <a:r>
              <a:rPr lang="en-US" dirty="0"/>
              <a:t>, 4/6/2018:</a:t>
            </a:r>
            <a:br>
              <a:rPr lang="en-US" dirty="0"/>
            </a:br>
            <a:r>
              <a:rPr lang="en-US" dirty="0"/>
              <a:t>“One of the least discussed parts of America’s income tax is how progressive it is, and the tax overhaul didn’t change that fact. In 2018, top [20 percent] will pay a higher share of income taxes.  </a:t>
            </a:r>
            <a:br>
              <a:rPr lang="en-US" dirty="0"/>
            </a:br>
            <a:r>
              <a:rPr lang="en-US" dirty="0"/>
              <a:t>For 2018, …, they will pay about 87% of income taxes, up from about 84% last year.”</a:t>
            </a:r>
            <a:br>
              <a:rPr lang="en-US" dirty="0"/>
            </a:br>
            <a:endParaRPr lang="en-US" dirty="0">
              <a:solidFill>
                <a:srgbClr val="000000"/>
              </a:solidFill>
              <a:latin typeface="Domine"/>
            </a:endParaRPr>
          </a:p>
          <a:p>
            <a:pPr marL="571500" indent="-571500">
              <a:buFont typeface="+mj-lt"/>
              <a:buAutoNum type="romanUcPeriod"/>
            </a:pPr>
            <a:r>
              <a:rPr lang="en-US" dirty="0">
                <a:solidFill>
                  <a:srgbClr val="000000"/>
                </a:solidFill>
                <a:latin typeface="Domine"/>
              </a:rPr>
              <a:t>Bernie Sanders, 12/1/2017: </a:t>
            </a:r>
            <a:br>
              <a:rPr lang="en-US" dirty="0">
                <a:solidFill>
                  <a:srgbClr val="000000"/>
                </a:solidFill>
                <a:latin typeface="Domine"/>
              </a:rPr>
            </a:br>
            <a:r>
              <a:rPr lang="en-US" dirty="0">
                <a:solidFill>
                  <a:srgbClr val="000000"/>
                </a:solidFill>
                <a:latin typeface="Domine"/>
              </a:rPr>
              <a:t>“But tonight, we are presumably going to pass legislation, when at a time of massive income and wealth inequality, 62% of the tax benefits go to the top 1%.”  </a:t>
            </a:r>
            <a:br>
              <a:rPr lang="en-US" dirty="0">
                <a:solidFill>
                  <a:srgbClr val="000000"/>
                </a:solidFill>
                <a:latin typeface="Domine"/>
              </a:rPr>
            </a:br>
            <a:endParaRPr lang="en-US" dirty="0">
              <a:solidFill>
                <a:srgbClr val="000000"/>
              </a:solidFill>
              <a:latin typeface="Domine"/>
            </a:endParaRPr>
          </a:p>
        </p:txBody>
      </p:sp>
      <p:sp>
        <p:nvSpPr>
          <p:cNvPr id="5" name="TextBox 4">
            <a:extLst>
              <a:ext uri="{FF2B5EF4-FFF2-40B4-BE49-F238E27FC236}">
                <a16:creationId xmlns:a16="http://schemas.microsoft.com/office/drawing/2014/main" id="{9E3C8C32-2126-4573-AABF-CE72E58CF6CE}"/>
              </a:ext>
            </a:extLst>
          </p:cNvPr>
          <p:cNvSpPr txBox="1"/>
          <p:nvPr/>
        </p:nvSpPr>
        <p:spPr>
          <a:xfrm>
            <a:off x="990600" y="6248400"/>
            <a:ext cx="7848600" cy="584775"/>
          </a:xfrm>
          <a:prstGeom prst="rect">
            <a:avLst/>
          </a:prstGeom>
          <a:noFill/>
        </p:spPr>
        <p:txBody>
          <a:bodyPr wrap="square" rtlCol="0">
            <a:spAutoFit/>
          </a:bodyPr>
          <a:lstStyle/>
          <a:p>
            <a:r>
              <a:rPr lang="en-US" sz="3200" dirty="0">
                <a:solidFill>
                  <a:srgbClr val="FF0000"/>
                </a:solidFill>
              </a:rPr>
              <a:t>And the two statements are both right!</a:t>
            </a:r>
          </a:p>
        </p:txBody>
      </p:sp>
    </p:spTree>
    <p:extLst>
      <p:ext uri="{BB962C8B-B14F-4D97-AF65-F5344CB8AC3E}">
        <p14:creationId xmlns:p14="http://schemas.microsoft.com/office/powerpoint/2010/main" val="145471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638A5-CED0-4949-AED8-0DF3EF62D855}"/>
              </a:ext>
            </a:extLst>
          </p:cNvPr>
          <p:cNvSpPr>
            <a:spLocks noGrp="1"/>
          </p:cNvSpPr>
          <p:nvPr>
            <p:ph type="title"/>
          </p:nvPr>
        </p:nvSpPr>
        <p:spPr/>
        <p:txBody>
          <a:bodyPr>
            <a:normAutofit/>
          </a:bodyPr>
          <a:lstStyle/>
          <a:p>
            <a:r>
              <a:rPr lang="en-US" dirty="0"/>
              <a:t>The Changing Share of the Income Tax</a:t>
            </a:r>
          </a:p>
        </p:txBody>
      </p:sp>
      <p:sp>
        <p:nvSpPr>
          <p:cNvPr id="4" name="TextBox 3">
            <a:extLst>
              <a:ext uri="{FF2B5EF4-FFF2-40B4-BE49-F238E27FC236}">
                <a16:creationId xmlns:a16="http://schemas.microsoft.com/office/drawing/2014/main" id="{B4C9CB83-B32B-402B-ABFE-96A9D7953D58}"/>
              </a:ext>
            </a:extLst>
          </p:cNvPr>
          <p:cNvSpPr txBox="1"/>
          <p:nvPr/>
        </p:nvSpPr>
        <p:spPr>
          <a:xfrm>
            <a:off x="1524000" y="1377211"/>
            <a:ext cx="5486400" cy="830997"/>
          </a:xfrm>
          <a:prstGeom prst="rect">
            <a:avLst/>
          </a:prstGeom>
          <a:noFill/>
        </p:spPr>
        <p:txBody>
          <a:bodyPr wrap="square" rtlCol="0">
            <a:spAutoFit/>
          </a:bodyPr>
          <a:lstStyle/>
          <a:p>
            <a:pPr algn="ctr"/>
            <a:r>
              <a:rPr lang="en-US" sz="2400" dirty="0"/>
              <a:t>Changes in the Shares of Taxes due to Income Tax Provisions of TCJA</a:t>
            </a:r>
          </a:p>
        </p:txBody>
      </p:sp>
      <p:sp>
        <p:nvSpPr>
          <p:cNvPr id="7" name="TextBox 6">
            <a:extLst>
              <a:ext uri="{FF2B5EF4-FFF2-40B4-BE49-F238E27FC236}">
                <a16:creationId xmlns:a16="http://schemas.microsoft.com/office/drawing/2014/main" id="{317879CE-ACA0-4918-B1C0-C0FC54E4340C}"/>
              </a:ext>
            </a:extLst>
          </p:cNvPr>
          <p:cNvSpPr txBox="1"/>
          <p:nvPr/>
        </p:nvSpPr>
        <p:spPr>
          <a:xfrm>
            <a:off x="6553200" y="1937062"/>
            <a:ext cx="2489096" cy="830997"/>
          </a:xfrm>
          <a:prstGeom prst="rect">
            <a:avLst/>
          </a:prstGeom>
          <a:noFill/>
        </p:spPr>
        <p:txBody>
          <a:bodyPr wrap="square" rtlCol="0">
            <a:spAutoFit/>
          </a:bodyPr>
          <a:lstStyle/>
          <a:p>
            <a:r>
              <a:rPr lang="en-US" sz="2400" dirty="0"/>
              <a:t>What Bernie should have said.</a:t>
            </a:r>
          </a:p>
        </p:txBody>
      </p:sp>
      <p:sp>
        <p:nvSpPr>
          <p:cNvPr id="8" name="TextBox 7">
            <a:extLst>
              <a:ext uri="{FF2B5EF4-FFF2-40B4-BE49-F238E27FC236}">
                <a16:creationId xmlns:a16="http://schemas.microsoft.com/office/drawing/2014/main" id="{08E5E10F-ED16-47FF-8B83-E2D7856CA3A7}"/>
              </a:ext>
            </a:extLst>
          </p:cNvPr>
          <p:cNvSpPr txBox="1"/>
          <p:nvPr/>
        </p:nvSpPr>
        <p:spPr>
          <a:xfrm>
            <a:off x="762000" y="6101614"/>
            <a:ext cx="6781800" cy="461665"/>
          </a:xfrm>
          <a:prstGeom prst="rect">
            <a:avLst/>
          </a:prstGeom>
          <a:noFill/>
        </p:spPr>
        <p:txBody>
          <a:bodyPr wrap="square" rtlCol="0">
            <a:spAutoFit/>
          </a:bodyPr>
          <a:lstStyle/>
          <a:p>
            <a:r>
              <a:rPr lang="en-US" sz="2400" dirty="0">
                <a:solidFill>
                  <a:srgbClr val="FF0000"/>
                </a:solidFill>
              </a:rPr>
              <a:t>Good:  Soak the Rich!</a:t>
            </a:r>
          </a:p>
        </p:txBody>
      </p:sp>
      <p:graphicFrame>
        <p:nvGraphicFramePr>
          <p:cNvPr id="5" name="Table 4">
            <a:extLst>
              <a:ext uri="{FF2B5EF4-FFF2-40B4-BE49-F238E27FC236}">
                <a16:creationId xmlns:a16="http://schemas.microsoft.com/office/drawing/2014/main" id="{E2F049D1-F105-4AAB-A577-939A436039F4}"/>
              </a:ext>
            </a:extLst>
          </p:cNvPr>
          <p:cNvGraphicFramePr>
            <a:graphicFrameLocks noGrp="1"/>
          </p:cNvGraphicFramePr>
          <p:nvPr>
            <p:extLst>
              <p:ext uri="{D42A27DB-BD31-4B8C-83A1-F6EECF244321}">
                <p14:modId xmlns:p14="http://schemas.microsoft.com/office/powerpoint/2010/main" val="1159034185"/>
              </p:ext>
            </p:extLst>
          </p:nvPr>
        </p:nvGraphicFramePr>
        <p:xfrm>
          <a:off x="1311347" y="2182338"/>
          <a:ext cx="4098853" cy="3719445"/>
        </p:xfrm>
        <a:graphic>
          <a:graphicData uri="http://schemas.openxmlformats.org/drawingml/2006/table">
            <a:tbl>
              <a:tblPr>
                <a:tableStyleId>{5C22544A-7EE6-4342-B048-85BDC9FD1C3A}</a:tableStyleId>
              </a:tblPr>
              <a:tblGrid>
                <a:gridCol w="1437655">
                  <a:extLst>
                    <a:ext uri="{9D8B030D-6E8A-4147-A177-3AD203B41FA5}">
                      <a16:colId xmlns:a16="http://schemas.microsoft.com/office/drawing/2014/main" val="2454096091"/>
                    </a:ext>
                  </a:extLst>
                </a:gridCol>
                <a:gridCol w="1040007">
                  <a:extLst>
                    <a:ext uri="{9D8B030D-6E8A-4147-A177-3AD203B41FA5}">
                      <a16:colId xmlns:a16="http://schemas.microsoft.com/office/drawing/2014/main" val="2430311955"/>
                    </a:ext>
                  </a:extLst>
                </a:gridCol>
                <a:gridCol w="780007">
                  <a:extLst>
                    <a:ext uri="{9D8B030D-6E8A-4147-A177-3AD203B41FA5}">
                      <a16:colId xmlns:a16="http://schemas.microsoft.com/office/drawing/2014/main" val="1505935370"/>
                    </a:ext>
                  </a:extLst>
                </a:gridCol>
                <a:gridCol w="841184">
                  <a:extLst>
                    <a:ext uri="{9D8B030D-6E8A-4147-A177-3AD203B41FA5}">
                      <a16:colId xmlns:a16="http://schemas.microsoft.com/office/drawing/2014/main" val="962160419"/>
                    </a:ext>
                  </a:extLst>
                </a:gridCol>
              </a:tblGrid>
              <a:tr h="445571">
                <a:tc>
                  <a:txBody>
                    <a:bodyPr/>
                    <a:lstStyle/>
                    <a:p>
                      <a:pPr algn="ctr" fontAlgn="b"/>
                      <a:r>
                        <a:rPr lang="en-US" sz="2000" u="none" strike="noStrike">
                          <a:effectLst/>
                        </a:rPr>
                        <a:t>Quintiles</a:t>
                      </a:r>
                      <a:endParaRPr lang="en-US" sz="2000" b="1" i="0" u="none" strike="noStrike">
                        <a:effectLst/>
                        <a:latin typeface="Calibri" panose="020F0502020204030204" pitchFamily="34" charset="0"/>
                      </a:endParaRPr>
                    </a:p>
                  </a:txBody>
                  <a:tcPr marL="5100" marR="5100" marT="5100" marB="0" anchor="b"/>
                </a:tc>
                <a:tc>
                  <a:txBody>
                    <a:bodyPr/>
                    <a:lstStyle/>
                    <a:p>
                      <a:pPr algn="ctr" fontAlgn="b"/>
                      <a:r>
                        <a:rPr lang="en-US" sz="2000" u="none" strike="noStrike" dirty="0">
                          <a:effectLst/>
                        </a:rPr>
                        <a:t>Income</a:t>
                      </a:r>
                      <a:endParaRPr lang="en-US" sz="2000" b="1" i="0" u="none" strike="noStrike" dirty="0">
                        <a:effectLst/>
                        <a:latin typeface="Calibri" panose="020F0502020204030204" pitchFamily="34" charset="0"/>
                      </a:endParaRPr>
                    </a:p>
                  </a:txBody>
                  <a:tcPr marL="5100" marR="5100" marT="5100" marB="0" anchor="b"/>
                </a:tc>
                <a:tc>
                  <a:txBody>
                    <a:bodyPr/>
                    <a:lstStyle/>
                    <a:p>
                      <a:pPr algn="ctr" fontAlgn="b"/>
                      <a:r>
                        <a:rPr lang="en-US" sz="2000" u="none" strike="noStrike" dirty="0">
                          <a:effectLst/>
                        </a:rPr>
                        <a:t>Income Tax 2017</a:t>
                      </a:r>
                      <a:endParaRPr lang="en-US" sz="2000" b="1" i="0" u="none" strike="noStrike" dirty="0">
                        <a:effectLst/>
                        <a:latin typeface="Calibri" panose="020F0502020204030204" pitchFamily="34" charset="0"/>
                      </a:endParaRPr>
                    </a:p>
                  </a:txBody>
                  <a:tcPr marL="5100" marR="5100" marT="5100" marB="0" anchor="b"/>
                </a:tc>
                <a:tc>
                  <a:txBody>
                    <a:bodyPr/>
                    <a:lstStyle/>
                    <a:p>
                      <a:pPr algn="ctr" fontAlgn="b"/>
                      <a:r>
                        <a:rPr lang="en-US" sz="2000" u="none" strike="noStrike" dirty="0">
                          <a:effectLst/>
                        </a:rPr>
                        <a:t>Income Tax 2018</a:t>
                      </a:r>
                      <a:endParaRPr lang="en-US" sz="2000" b="1" i="0" u="none" strike="noStrike" dirty="0">
                        <a:effectLst/>
                        <a:latin typeface="Calibri" panose="020F0502020204030204" pitchFamily="34" charset="0"/>
                      </a:endParaRPr>
                    </a:p>
                  </a:txBody>
                  <a:tcPr marL="5100" marR="5100" marT="5100" marB="0" anchor="b"/>
                </a:tc>
                <a:extLst>
                  <a:ext uri="{0D108BD9-81ED-4DB2-BD59-A6C34878D82A}">
                    <a16:rowId xmlns:a16="http://schemas.microsoft.com/office/drawing/2014/main" val="1745233220"/>
                  </a:ext>
                </a:extLst>
              </a:tr>
              <a:tr h="319500">
                <a:tc>
                  <a:txBody>
                    <a:bodyPr/>
                    <a:lstStyle/>
                    <a:p>
                      <a:pPr algn="r" fontAlgn="b"/>
                      <a:r>
                        <a:rPr lang="en-US" sz="1400" u="none" strike="noStrike">
                          <a:effectLst/>
                        </a:rPr>
                        <a:t>0-20</a:t>
                      </a:r>
                      <a:endParaRPr lang="en-US" sz="1400" b="1" i="0" u="none" strike="noStrike">
                        <a:effectLst/>
                        <a:latin typeface="Calibri" panose="020F0502020204030204" pitchFamily="34" charset="0"/>
                      </a:endParaRPr>
                    </a:p>
                  </a:txBody>
                  <a:tcPr marL="5100" marR="5100" marT="5100" marB="0" anchor="b"/>
                </a:tc>
                <a:tc>
                  <a:txBody>
                    <a:bodyPr/>
                    <a:lstStyle/>
                    <a:p>
                      <a:pPr algn="r" fontAlgn="b"/>
                      <a:r>
                        <a:rPr lang="en-US" sz="2100" u="none" strike="noStrike">
                          <a:effectLst/>
                        </a:rPr>
                        <a:t>4.4</a:t>
                      </a:r>
                      <a:endParaRPr lang="en-US" sz="2100" b="0" i="0" u="none" strike="noStrike">
                        <a:effectLst/>
                        <a:latin typeface="Calibri" panose="020F0502020204030204" pitchFamily="34" charset="0"/>
                      </a:endParaRPr>
                    </a:p>
                  </a:txBody>
                  <a:tcPr marL="5100" marR="244708" marT="5100" marB="0" anchor="b"/>
                </a:tc>
                <a:tc>
                  <a:txBody>
                    <a:bodyPr/>
                    <a:lstStyle/>
                    <a:p>
                      <a:pPr algn="r" fontAlgn="b"/>
                      <a:r>
                        <a:rPr lang="en-US" sz="2100" u="none" strike="noStrike">
                          <a:effectLst/>
                        </a:rPr>
                        <a:t>-2.1</a:t>
                      </a:r>
                      <a:endParaRPr lang="en-US" sz="2100" b="0" i="0" u="none" strike="noStrike">
                        <a:effectLst/>
                        <a:latin typeface="Calibri" panose="020F0502020204030204" pitchFamily="34" charset="0"/>
                      </a:endParaRPr>
                    </a:p>
                  </a:txBody>
                  <a:tcPr marL="5100" marR="244708" marT="5100" marB="0" anchor="b"/>
                </a:tc>
                <a:tc>
                  <a:txBody>
                    <a:bodyPr/>
                    <a:lstStyle/>
                    <a:p>
                      <a:pPr algn="r" fontAlgn="b"/>
                      <a:r>
                        <a:rPr lang="en-US" sz="2100" u="none" strike="noStrike">
                          <a:effectLst/>
                        </a:rPr>
                        <a:t>-2.5</a:t>
                      </a:r>
                      <a:endParaRPr lang="en-US" sz="2100" b="0" i="0" u="none" strike="noStrike">
                        <a:effectLst/>
                        <a:latin typeface="Calibri" panose="020F0502020204030204" pitchFamily="34" charset="0"/>
                      </a:endParaRPr>
                    </a:p>
                  </a:txBody>
                  <a:tcPr marL="5100" marR="244708" marT="5100" marB="0" anchor="b"/>
                </a:tc>
                <a:extLst>
                  <a:ext uri="{0D108BD9-81ED-4DB2-BD59-A6C34878D82A}">
                    <a16:rowId xmlns:a16="http://schemas.microsoft.com/office/drawing/2014/main" val="875059973"/>
                  </a:ext>
                </a:extLst>
              </a:tr>
              <a:tr h="319500">
                <a:tc>
                  <a:txBody>
                    <a:bodyPr/>
                    <a:lstStyle/>
                    <a:p>
                      <a:pPr algn="r" fontAlgn="b"/>
                      <a:r>
                        <a:rPr lang="en-US" sz="1400" u="none" strike="noStrike">
                          <a:effectLst/>
                        </a:rPr>
                        <a:t>21-40</a:t>
                      </a:r>
                      <a:endParaRPr lang="en-US" sz="1400" b="1" i="0" u="none" strike="noStrike">
                        <a:effectLst/>
                        <a:latin typeface="Calibri" panose="020F0502020204030204" pitchFamily="34" charset="0"/>
                      </a:endParaRPr>
                    </a:p>
                  </a:txBody>
                  <a:tcPr marL="5100" marR="5100" marT="5100" marB="0" anchor="b"/>
                </a:tc>
                <a:tc>
                  <a:txBody>
                    <a:bodyPr/>
                    <a:lstStyle/>
                    <a:p>
                      <a:pPr algn="r" fontAlgn="b"/>
                      <a:r>
                        <a:rPr lang="en-US" sz="2100" u="none" strike="noStrike">
                          <a:effectLst/>
                        </a:rPr>
                        <a:t>8.7</a:t>
                      </a:r>
                      <a:endParaRPr lang="en-US" sz="2100" b="0" i="0" u="none" strike="noStrike">
                        <a:effectLst/>
                        <a:latin typeface="Calibri" panose="020F0502020204030204" pitchFamily="34" charset="0"/>
                      </a:endParaRPr>
                    </a:p>
                  </a:txBody>
                  <a:tcPr marL="5100" marR="244708" marT="5100" marB="0" anchor="b"/>
                </a:tc>
                <a:tc>
                  <a:txBody>
                    <a:bodyPr/>
                    <a:lstStyle/>
                    <a:p>
                      <a:pPr algn="r" fontAlgn="b"/>
                      <a:r>
                        <a:rPr lang="en-US" sz="2100" u="none" strike="noStrike">
                          <a:effectLst/>
                        </a:rPr>
                        <a:t>-1.1</a:t>
                      </a:r>
                      <a:endParaRPr lang="en-US" sz="2100" b="0" i="0" u="none" strike="noStrike">
                        <a:effectLst/>
                        <a:latin typeface="Calibri" panose="020F0502020204030204" pitchFamily="34" charset="0"/>
                      </a:endParaRPr>
                    </a:p>
                  </a:txBody>
                  <a:tcPr marL="5100" marR="244708" marT="5100" marB="0" anchor="b"/>
                </a:tc>
                <a:tc>
                  <a:txBody>
                    <a:bodyPr/>
                    <a:lstStyle/>
                    <a:p>
                      <a:pPr algn="r" fontAlgn="b"/>
                      <a:r>
                        <a:rPr lang="en-US" sz="2100" u="none" strike="noStrike">
                          <a:effectLst/>
                        </a:rPr>
                        <a:t>-2.0</a:t>
                      </a:r>
                      <a:endParaRPr lang="en-US" sz="2100" b="0" i="0" u="none" strike="noStrike">
                        <a:effectLst/>
                        <a:latin typeface="Calibri" panose="020F0502020204030204" pitchFamily="34" charset="0"/>
                      </a:endParaRPr>
                    </a:p>
                  </a:txBody>
                  <a:tcPr marL="5100" marR="244708" marT="5100" marB="0" anchor="b"/>
                </a:tc>
                <a:extLst>
                  <a:ext uri="{0D108BD9-81ED-4DB2-BD59-A6C34878D82A}">
                    <a16:rowId xmlns:a16="http://schemas.microsoft.com/office/drawing/2014/main" val="2389745166"/>
                  </a:ext>
                </a:extLst>
              </a:tr>
              <a:tr h="319500">
                <a:tc>
                  <a:txBody>
                    <a:bodyPr/>
                    <a:lstStyle/>
                    <a:p>
                      <a:pPr algn="r" fontAlgn="b"/>
                      <a:r>
                        <a:rPr lang="en-US" sz="1400" u="none" strike="noStrike">
                          <a:effectLst/>
                        </a:rPr>
                        <a:t>41-60</a:t>
                      </a:r>
                      <a:endParaRPr lang="en-US" sz="1400" b="1" i="0" u="none" strike="noStrike">
                        <a:effectLst/>
                        <a:latin typeface="Calibri" panose="020F0502020204030204" pitchFamily="34" charset="0"/>
                      </a:endParaRPr>
                    </a:p>
                  </a:txBody>
                  <a:tcPr marL="5100" marR="5100" marT="5100" marB="0" anchor="b"/>
                </a:tc>
                <a:tc>
                  <a:txBody>
                    <a:bodyPr/>
                    <a:lstStyle/>
                    <a:p>
                      <a:pPr algn="r" fontAlgn="b"/>
                      <a:r>
                        <a:rPr lang="en-US" sz="2100" u="none" strike="noStrike">
                          <a:effectLst/>
                        </a:rPr>
                        <a:t>14.2</a:t>
                      </a:r>
                      <a:endParaRPr lang="en-US" sz="2100" b="0" i="0" u="none" strike="noStrike">
                        <a:effectLst/>
                        <a:latin typeface="Calibri" panose="020F0502020204030204" pitchFamily="34" charset="0"/>
                      </a:endParaRPr>
                    </a:p>
                  </a:txBody>
                  <a:tcPr marL="5100" marR="244708" marT="5100" marB="0" anchor="b"/>
                </a:tc>
                <a:tc>
                  <a:txBody>
                    <a:bodyPr/>
                    <a:lstStyle/>
                    <a:p>
                      <a:pPr algn="r" fontAlgn="b"/>
                      <a:r>
                        <a:rPr lang="en-US" sz="2100" u="none" strike="noStrike">
                          <a:effectLst/>
                        </a:rPr>
                        <a:t>5.3</a:t>
                      </a:r>
                      <a:endParaRPr lang="en-US" sz="2100" b="0" i="0" u="none" strike="noStrike">
                        <a:effectLst/>
                        <a:latin typeface="Calibri" panose="020F0502020204030204" pitchFamily="34" charset="0"/>
                      </a:endParaRPr>
                    </a:p>
                  </a:txBody>
                  <a:tcPr marL="5100" marR="244708" marT="5100" marB="0" anchor="b"/>
                </a:tc>
                <a:tc>
                  <a:txBody>
                    <a:bodyPr/>
                    <a:lstStyle/>
                    <a:p>
                      <a:pPr algn="r" fontAlgn="b"/>
                      <a:r>
                        <a:rPr lang="en-US" sz="2100" u="none" strike="noStrike">
                          <a:effectLst/>
                        </a:rPr>
                        <a:t>4.3</a:t>
                      </a:r>
                      <a:endParaRPr lang="en-US" sz="2100" b="0" i="0" u="none" strike="noStrike">
                        <a:effectLst/>
                        <a:latin typeface="Calibri" panose="020F0502020204030204" pitchFamily="34" charset="0"/>
                      </a:endParaRPr>
                    </a:p>
                  </a:txBody>
                  <a:tcPr marL="5100" marR="244708" marT="5100" marB="0" anchor="b"/>
                </a:tc>
                <a:extLst>
                  <a:ext uri="{0D108BD9-81ED-4DB2-BD59-A6C34878D82A}">
                    <a16:rowId xmlns:a16="http://schemas.microsoft.com/office/drawing/2014/main" val="3103917508"/>
                  </a:ext>
                </a:extLst>
              </a:tr>
              <a:tr h="319500">
                <a:tc>
                  <a:txBody>
                    <a:bodyPr/>
                    <a:lstStyle/>
                    <a:p>
                      <a:pPr algn="r" fontAlgn="b"/>
                      <a:r>
                        <a:rPr lang="en-US" sz="1400" u="none" strike="noStrike">
                          <a:effectLst/>
                        </a:rPr>
                        <a:t>60-80</a:t>
                      </a:r>
                      <a:endParaRPr lang="en-US" sz="1400" b="1" i="0" u="none" strike="noStrike">
                        <a:effectLst/>
                        <a:latin typeface="Calibri" panose="020F0502020204030204" pitchFamily="34" charset="0"/>
                      </a:endParaRPr>
                    </a:p>
                  </a:txBody>
                  <a:tcPr marL="5100" marR="5100" marT="5100" marB="0" anchor="b"/>
                </a:tc>
                <a:tc>
                  <a:txBody>
                    <a:bodyPr/>
                    <a:lstStyle/>
                    <a:p>
                      <a:pPr algn="r" fontAlgn="b"/>
                      <a:r>
                        <a:rPr lang="en-US" sz="2100" u="none" strike="noStrike">
                          <a:effectLst/>
                        </a:rPr>
                        <a:t>20.8</a:t>
                      </a:r>
                      <a:endParaRPr lang="en-US" sz="2100" b="0" i="0" u="none" strike="noStrike">
                        <a:effectLst/>
                        <a:latin typeface="Calibri" panose="020F0502020204030204" pitchFamily="34" charset="0"/>
                      </a:endParaRPr>
                    </a:p>
                  </a:txBody>
                  <a:tcPr marL="5100" marR="244708" marT="5100" marB="0" anchor="b"/>
                </a:tc>
                <a:tc>
                  <a:txBody>
                    <a:bodyPr/>
                    <a:lstStyle/>
                    <a:p>
                      <a:pPr algn="r" fontAlgn="b"/>
                      <a:r>
                        <a:rPr lang="en-US" sz="2100" u="none" strike="noStrike">
                          <a:effectLst/>
                        </a:rPr>
                        <a:t>14.3</a:t>
                      </a:r>
                      <a:endParaRPr lang="en-US" sz="2100" b="0" i="0" u="none" strike="noStrike">
                        <a:effectLst/>
                        <a:latin typeface="Calibri" panose="020F0502020204030204" pitchFamily="34" charset="0"/>
                      </a:endParaRPr>
                    </a:p>
                  </a:txBody>
                  <a:tcPr marL="5100" marR="244708" marT="5100" marB="0" anchor="b"/>
                </a:tc>
                <a:tc>
                  <a:txBody>
                    <a:bodyPr/>
                    <a:lstStyle/>
                    <a:p>
                      <a:pPr algn="r" fontAlgn="b"/>
                      <a:r>
                        <a:rPr lang="en-US" sz="2100" u="none" strike="noStrike">
                          <a:effectLst/>
                        </a:rPr>
                        <a:t>13.2</a:t>
                      </a:r>
                      <a:endParaRPr lang="en-US" sz="2100" b="0" i="0" u="none" strike="noStrike">
                        <a:effectLst/>
                        <a:latin typeface="Calibri" panose="020F0502020204030204" pitchFamily="34" charset="0"/>
                      </a:endParaRPr>
                    </a:p>
                  </a:txBody>
                  <a:tcPr marL="5100" marR="244708" marT="5100" marB="0" anchor="b"/>
                </a:tc>
                <a:extLst>
                  <a:ext uri="{0D108BD9-81ED-4DB2-BD59-A6C34878D82A}">
                    <a16:rowId xmlns:a16="http://schemas.microsoft.com/office/drawing/2014/main" val="3985964656"/>
                  </a:ext>
                </a:extLst>
              </a:tr>
              <a:tr h="319500">
                <a:tc>
                  <a:txBody>
                    <a:bodyPr/>
                    <a:lstStyle/>
                    <a:p>
                      <a:pPr algn="r" fontAlgn="b"/>
                      <a:r>
                        <a:rPr lang="en-US" sz="1400" u="none" strike="noStrike">
                          <a:effectLst/>
                        </a:rPr>
                        <a:t>Top 20</a:t>
                      </a:r>
                      <a:endParaRPr lang="en-US" sz="1400" b="1" i="0" u="none" strike="noStrike">
                        <a:solidFill>
                          <a:srgbClr val="FF0000"/>
                        </a:solidFill>
                        <a:effectLst/>
                        <a:latin typeface="Calibri" panose="020F0502020204030204" pitchFamily="34" charset="0"/>
                      </a:endParaRPr>
                    </a:p>
                  </a:txBody>
                  <a:tcPr marL="5100" marR="5100" marT="5100" marB="0" anchor="b"/>
                </a:tc>
                <a:tc>
                  <a:txBody>
                    <a:bodyPr/>
                    <a:lstStyle/>
                    <a:p>
                      <a:pPr algn="r" fontAlgn="b"/>
                      <a:r>
                        <a:rPr lang="en-US" sz="2100" u="none" strike="noStrike">
                          <a:solidFill>
                            <a:srgbClr val="FF0000"/>
                          </a:solidFill>
                          <a:effectLst/>
                        </a:rPr>
                        <a:t>52.1</a:t>
                      </a:r>
                      <a:endParaRPr lang="en-US" sz="2100" b="0" i="0" u="none" strike="noStrike">
                        <a:solidFill>
                          <a:srgbClr val="FF0000"/>
                        </a:solidFill>
                        <a:effectLst/>
                        <a:latin typeface="Calibri" panose="020F0502020204030204" pitchFamily="34" charset="0"/>
                      </a:endParaRPr>
                    </a:p>
                  </a:txBody>
                  <a:tcPr marL="5100" marR="244708" marT="5100" marB="0" anchor="b"/>
                </a:tc>
                <a:tc>
                  <a:txBody>
                    <a:bodyPr/>
                    <a:lstStyle/>
                    <a:p>
                      <a:pPr algn="r" fontAlgn="b"/>
                      <a:r>
                        <a:rPr lang="en-US" sz="2100" u="none" strike="noStrike">
                          <a:solidFill>
                            <a:srgbClr val="FF0000"/>
                          </a:solidFill>
                          <a:effectLst/>
                        </a:rPr>
                        <a:t>83.6</a:t>
                      </a:r>
                      <a:endParaRPr lang="en-US" sz="2100" b="0" i="0" u="none" strike="noStrike">
                        <a:solidFill>
                          <a:srgbClr val="FF0000"/>
                        </a:solidFill>
                        <a:effectLst/>
                        <a:latin typeface="Calibri" panose="020F0502020204030204" pitchFamily="34" charset="0"/>
                      </a:endParaRPr>
                    </a:p>
                  </a:txBody>
                  <a:tcPr marL="5100" marR="244708" marT="5100" marB="0" anchor="b"/>
                </a:tc>
                <a:tc>
                  <a:txBody>
                    <a:bodyPr/>
                    <a:lstStyle/>
                    <a:p>
                      <a:pPr algn="r" fontAlgn="b"/>
                      <a:r>
                        <a:rPr lang="en-US" sz="2100" u="none" strike="noStrike" dirty="0">
                          <a:solidFill>
                            <a:srgbClr val="FF0000"/>
                          </a:solidFill>
                          <a:effectLst/>
                        </a:rPr>
                        <a:t>86.9</a:t>
                      </a:r>
                      <a:endParaRPr lang="en-US" sz="2100" b="0" i="0" u="none" strike="noStrike" dirty="0">
                        <a:solidFill>
                          <a:srgbClr val="FF0000"/>
                        </a:solidFill>
                        <a:effectLst/>
                        <a:latin typeface="Calibri" panose="020F0502020204030204" pitchFamily="34" charset="0"/>
                      </a:endParaRPr>
                    </a:p>
                  </a:txBody>
                  <a:tcPr marL="5100" marR="244708" marT="5100" marB="0" anchor="b"/>
                </a:tc>
                <a:extLst>
                  <a:ext uri="{0D108BD9-81ED-4DB2-BD59-A6C34878D82A}">
                    <a16:rowId xmlns:a16="http://schemas.microsoft.com/office/drawing/2014/main" val="1724851889"/>
                  </a:ext>
                </a:extLst>
              </a:tr>
              <a:tr h="319500">
                <a:tc>
                  <a:txBody>
                    <a:bodyPr/>
                    <a:lstStyle/>
                    <a:p>
                      <a:pPr algn="l" fontAlgn="b"/>
                      <a:r>
                        <a:rPr lang="en-US" sz="1400" u="none" strike="noStrike">
                          <a:effectLst/>
                        </a:rPr>
                        <a:t>Addendum</a:t>
                      </a:r>
                      <a:endParaRPr lang="en-US" sz="1400" b="1" i="0" u="none" strike="noStrike">
                        <a:effectLst/>
                        <a:latin typeface="Calibri" panose="020F0502020204030204" pitchFamily="34" charset="0"/>
                      </a:endParaRPr>
                    </a:p>
                  </a:txBody>
                  <a:tcPr marL="5100" marR="5100" marT="5100" marB="0" anchor="b"/>
                </a:tc>
                <a:tc>
                  <a:txBody>
                    <a:bodyPr/>
                    <a:lstStyle/>
                    <a:p>
                      <a:pPr algn="r" fontAlgn="b"/>
                      <a:endParaRPr lang="en-US" sz="2100" b="0" i="0" u="none" strike="noStrike">
                        <a:effectLst/>
                        <a:latin typeface="Calibri" panose="020F0502020204030204" pitchFamily="34" charset="0"/>
                      </a:endParaRPr>
                    </a:p>
                  </a:txBody>
                  <a:tcPr marL="5100" marR="5100" marT="5100" marB="0" anchor="b"/>
                </a:tc>
                <a:tc>
                  <a:txBody>
                    <a:bodyPr/>
                    <a:lstStyle/>
                    <a:p>
                      <a:pPr algn="r" fontAlgn="b"/>
                      <a:endParaRPr lang="en-US" sz="2100" b="0" i="0" u="none" strike="noStrike">
                        <a:effectLst/>
                        <a:latin typeface="Calibri" panose="020F0502020204030204" pitchFamily="34" charset="0"/>
                      </a:endParaRPr>
                    </a:p>
                  </a:txBody>
                  <a:tcPr marL="5100" marR="5100" marT="5100" marB="0" anchor="b"/>
                </a:tc>
                <a:tc>
                  <a:txBody>
                    <a:bodyPr/>
                    <a:lstStyle/>
                    <a:p>
                      <a:pPr algn="r" fontAlgn="b"/>
                      <a:endParaRPr lang="en-US" sz="2100" b="0" i="0" u="none" strike="noStrike">
                        <a:effectLst/>
                        <a:latin typeface="Calibri" panose="020F0502020204030204" pitchFamily="34" charset="0"/>
                      </a:endParaRPr>
                    </a:p>
                  </a:txBody>
                  <a:tcPr marL="5100" marR="5100" marT="5100" marB="0" anchor="b"/>
                </a:tc>
                <a:extLst>
                  <a:ext uri="{0D108BD9-81ED-4DB2-BD59-A6C34878D82A}">
                    <a16:rowId xmlns:a16="http://schemas.microsoft.com/office/drawing/2014/main" val="792748720"/>
                  </a:ext>
                </a:extLst>
              </a:tr>
              <a:tr h="319500">
                <a:tc>
                  <a:txBody>
                    <a:bodyPr/>
                    <a:lstStyle/>
                    <a:p>
                      <a:pPr algn="r" fontAlgn="b"/>
                      <a:r>
                        <a:rPr lang="en-US" sz="1400" u="none" strike="noStrike">
                          <a:effectLst/>
                        </a:rPr>
                        <a:t>Top 1 Percent</a:t>
                      </a:r>
                      <a:endParaRPr lang="en-US" sz="1400" b="1" i="0" u="none" strike="noStrike">
                        <a:effectLst/>
                        <a:latin typeface="Calibri" panose="020F0502020204030204" pitchFamily="34" charset="0"/>
                      </a:endParaRPr>
                    </a:p>
                  </a:txBody>
                  <a:tcPr marL="5100" marR="5100" marT="5100" marB="0" anchor="b"/>
                </a:tc>
                <a:tc>
                  <a:txBody>
                    <a:bodyPr/>
                    <a:lstStyle/>
                    <a:p>
                      <a:pPr algn="r" fontAlgn="b"/>
                      <a:r>
                        <a:rPr lang="en-US" sz="2100" u="none" strike="noStrike">
                          <a:effectLst/>
                        </a:rPr>
                        <a:t>15.3</a:t>
                      </a:r>
                      <a:endParaRPr lang="en-US" sz="2100" b="0" i="0" u="none" strike="noStrike">
                        <a:effectLst/>
                        <a:latin typeface="Calibri" panose="020F0502020204030204" pitchFamily="34" charset="0"/>
                      </a:endParaRPr>
                    </a:p>
                  </a:txBody>
                  <a:tcPr marL="5100" marR="244708" marT="5100" marB="0" anchor="b"/>
                </a:tc>
                <a:tc>
                  <a:txBody>
                    <a:bodyPr/>
                    <a:lstStyle/>
                    <a:p>
                      <a:pPr algn="r" fontAlgn="b"/>
                      <a:r>
                        <a:rPr lang="en-US" sz="2100" u="none" strike="noStrike">
                          <a:effectLst/>
                        </a:rPr>
                        <a:t>38.0</a:t>
                      </a:r>
                      <a:endParaRPr lang="en-US" sz="2100" b="0" i="0" u="none" strike="noStrike">
                        <a:effectLst/>
                        <a:latin typeface="Calibri" panose="020F0502020204030204" pitchFamily="34" charset="0"/>
                      </a:endParaRPr>
                    </a:p>
                  </a:txBody>
                  <a:tcPr marL="5100" marR="244708" marT="5100" marB="0" anchor="b"/>
                </a:tc>
                <a:tc>
                  <a:txBody>
                    <a:bodyPr/>
                    <a:lstStyle/>
                    <a:p>
                      <a:pPr algn="r" fontAlgn="b"/>
                      <a:r>
                        <a:rPr lang="en-US" sz="2100" u="none" strike="noStrike">
                          <a:effectLst/>
                        </a:rPr>
                        <a:t>43.3</a:t>
                      </a:r>
                      <a:endParaRPr lang="en-US" sz="2100" b="0" i="0" u="none" strike="noStrike">
                        <a:effectLst/>
                        <a:latin typeface="Calibri" panose="020F0502020204030204" pitchFamily="34" charset="0"/>
                      </a:endParaRPr>
                    </a:p>
                  </a:txBody>
                  <a:tcPr marL="5100" marR="244708" marT="5100" marB="0" anchor="b"/>
                </a:tc>
                <a:extLst>
                  <a:ext uri="{0D108BD9-81ED-4DB2-BD59-A6C34878D82A}">
                    <a16:rowId xmlns:a16="http://schemas.microsoft.com/office/drawing/2014/main" val="1209101168"/>
                  </a:ext>
                </a:extLst>
              </a:tr>
              <a:tr h="319500">
                <a:tc>
                  <a:txBody>
                    <a:bodyPr/>
                    <a:lstStyle/>
                    <a:p>
                      <a:pPr algn="r" fontAlgn="b"/>
                      <a:r>
                        <a:rPr lang="en-US" sz="1400" u="none" strike="noStrike">
                          <a:effectLst/>
                        </a:rPr>
                        <a:t>Top 0.1 Percent</a:t>
                      </a:r>
                      <a:endParaRPr lang="en-US" sz="1400" b="1" i="0" u="none" strike="noStrike">
                        <a:effectLst/>
                        <a:latin typeface="Calibri" panose="020F0502020204030204" pitchFamily="34" charset="0"/>
                      </a:endParaRPr>
                    </a:p>
                  </a:txBody>
                  <a:tcPr marL="5100" marR="5100" marT="5100" marB="0" anchor="b"/>
                </a:tc>
                <a:tc>
                  <a:txBody>
                    <a:bodyPr/>
                    <a:lstStyle/>
                    <a:p>
                      <a:pPr algn="r" fontAlgn="b"/>
                      <a:r>
                        <a:rPr lang="en-US" sz="2100" u="none" strike="noStrike">
                          <a:effectLst/>
                        </a:rPr>
                        <a:t>7.4</a:t>
                      </a:r>
                      <a:endParaRPr lang="en-US" sz="2100" b="0" i="0" u="none" strike="noStrike">
                        <a:effectLst/>
                        <a:latin typeface="Calibri" panose="020F0502020204030204" pitchFamily="34" charset="0"/>
                      </a:endParaRPr>
                    </a:p>
                  </a:txBody>
                  <a:tcPr marL="5100" marR="244708" marT="5100" marB="0" anchor="b"/>
                </a:tc>
                <a:tc>
                  <a:txBody>
                    <a:bodyPr/>
                    <a:lstStyle/>
                    <a:p>
                      <a:pPr algn="r" fontAlgn="b"/>
                      <a:r>
                        <a:rPr lang="en-US" sz="2100" u="none" strike="noStrike">
                          <a:effectLst/>
                        </a:rPr>
                        <a:t>18.9</a:t>
                      </a:r>
                      <a:endParaRPr lang="en-US" sz="2100" b="0" i="0" u="none" strike="noStrike">
                        <a:effectLst/>
                        <a:latin typeface="Calibri" panose="020F0502020204030204" pitchFamily="34" charset="0"/>
                      </a:endParaRPr>
                    </a:p>
                  </a:txBody>
                  <a:tcPr marL="5100" marR="244708" marT="5100" marB="0" anchor="b"/>
                </a:tc>
                <a:tc>
                  <a:txBody>
                    <a:bodyPr/>
                    <a:lstStyle/>
                    <a:p>
                      <a:pPr algn="r" fontAlgn="b"/>
                      <a:r>
                        <a:rPr lang="en-US" sz="2100" u="none" strike="noStrike">
                          <a:effectLst/>
                        </a:rPr>
                        <a:t>22.2</a:t>
                      </a:r>
                      <a:endParaRPr lang="en-US" sz="2100" b="0" i="0" u="none" strike="noStrike">
                        <a:effectLst/>
                        <a:latin typeface="Calibri" panose="020F0502020204030204" pitchFamily="34" charset="0"/>
                      </a:endParaRPr>
                    </a:p>
                  </a:txBody>
                  <a:tcPr marL="5100" marR="244708" marT="5100" marB="0" anchor="b"/>
                </a:tc>
                <a:extLst>
                  <a:ext uri="{0D108BD9-81ED-4DB2-BD59-A6C34878D82A}">
                    <a16:rowId xmlns:a16="http://schemas.microsoft.com/office/drawing/2014/main" val="768749827"/>
                  </a:ext>
                </a:extLst>
              </a:tr>
              <a:tr h="198825">
                <a:tc>
                  <a:txBody>
                    <a:bodyPr/>
                    <a:lstStyle/>
                    <a:p>
                      <a:pPr algn="r" fontAlgn="b"/>
                      <a:r>
                        <a:rPr lang="en-US" sz="1000" u="none" strike="noStrike">
                          <a:effectLst/>
                        </a:rPr>
                        <a:t> </a:t>
                      </a:r>
                      <a:endParaRPr lang="en-US" sz="1000" b="1" i="0" u="none" strike="noStrike">
                        <a:effectLst/>
                        <a:latin typeface="Calibri" panose="020F0502020204030204" pitchFamily="34" charset="0"/>
                      </a:endParaRPr>
                    </a:p>
                  </a:txBody>
                  <a:tcPr marL="5100" marR="5100" marT="5100" marB="0" anchor="b"/>
                </a:tc>
                <a:tc>
                  <a:txBody>
                    <a:bodyPr/>
                    <a:lstStyle/>
                    <a:p>
                      <a:pPr algn="l" fontAlgn="b"/>
                      <a:r>
                        <a:rPr lang="en-US" sz="1000" u="none" strike="noStrike" dirty="0">
                          <a:effectLst/>
                        </a:rPr>
                        <a:t> </a:t>
                      </a:r>
                      <a:endParaRPr lang="en-US" sz="1000" b="0" i="0" u="none" strike="noStrike" dirty="0">
                        <a:effectLst/>
                        <a:latin typeface="Calibri" panose="020F0502020204030204" pitchFamily="34" charset="0"/>
                      </a:endParaRPr>
                    </a:p>
                  </a:txBody>
                  <a:tcPr marL="5100" marR="5100" marT="5100" marB="0" anchor="b"/>
                </a:tc>
                <a:tc>
                  <a:txBody>
                    <a:bodyPr/>
                    <a:lstStyle/>
                    <a:p>
                      <a:pPr algn="l" fontAlgn="b"/>
                      <a:r>
                        <a:rPr lang="en-US" sz="1000" u="none" strike="noStrike">
                          <a:effectLst/>
                        </a:rPr>
                        <a:t> </a:t>
                      </a:r>
                      <a:endParaRPr lang="en-US" sz="1000" b="0" i="0" u="none" strike="noStrike">
                        <a:effectLst/>
                        <a:latin typeface="Calibri" panose="020F0502020204030204" pitchFamily="34" charset="0"/>
                      </a:endParaRPr>
                    </a:p>
                  </a:txBody>
                  <a:tcPr marL="5100" marR="5100" marT="5100" marB="0" anchor="b"/>
                </a:tc>
                <a:tc>
                  <a:txBody>
                    <a:bodyPr/>
                    <a:lstStyle/>
                    <a:p>
                      <a:pPr algn="l" fontAlgn="b"/>
                      <a:r>
                        <a:rPr lang="en-US" sz="1000" u="none" strike="noStrike" dirty="0">
                          <a:effectLst/>
                        </a:rPr>
                        <a:t> </a:t>
                      </a:r>
                      <a:endParaRPr lang="en-US" sz="1000" b="0" i="0" u="none" strike="noStrike" dirty="0">
                        <a:effectLst/>
                        <a:latin typeface="Calibri" panose="020F0502020204030204" pitchFamily="34" charset="0"/>
                      </a:endParaRPr>
                    </a:p>
                  </a:txBody>
                  <a:tcPr marL="5100" marR="5100" marT="5100" marB="0" anchor="b"/>
                </a:tc>
                <a:extLst>
                  <a:ext uri="{0D108BD9-81ED-4DB2-BD59-A6C34878D82A}">
                    <a16:rowId xmlns:a16="http://schemas.microsoft.com/office/drawing/2014/main" val="4218761639"/>
                  </a:ext>
                </a:extLst>
              </a:tr>
            </a:tbl>
          </a:graphicData>
        </a:graphic>
      </p:graphicFrame>
      <p:graphicFrame>
        <p:nvGraphicFramePr>
          <p:cNvPr id="9" name="Table 8">
            <a:extLst>
              <a:ext uri="{FF2B5EF4-FFF2-40B4-BE49-F238E27FC236}">
                <a16:creationId xmlns:a16="http://schemas.microsoft.com/office/drawing/2014/main" id="{734179C3-0252-44B1-A4ED-67AB05453D57}"/>
              </a:ext>
            </a:extLst>
          </p:cNvPr>
          <p:cNvGraphicFramePr>
            <a:graphicFrameLocks noGrp="1"/>
          </p:cNvGraphicFramePr>
          <p:nvPr>
            <p:extLst>
              <p:ext uri="{D42A27DB-BD31-4B8C-83A1-F6EECF244321}">
                <p14:modId xmlns:p14="http://schemas.microsoft.com/office/powerpoint/2010/main" val="3003447169"/>
              </p:ext>
            </p:extLst>
          </p:nvPr>
        </p:nvGraphicFramePr>
        <p:xfrm>
          <a:off x="5410200" y="2431609"/>
          <a:ext cx="874631" cy="3213642"/>
        </p:xfrm>
        <a:graphic>
          <a:graphicData uri="http://schemas.openxmlformats.org/drawingml/2006/table">
            <a:tbl>
              <a:tblPr>
                <a:tableStyleId>{5C22544A-7EE6-4342-B048-85BDC9FD1C3A}</a:tableStyleId>
              </a:tblPr>
              <a:tblGrid>
                <a:gridCol w="874631">
                  <a:extLst>
                    <a:ext uri="{9D8B030D-6E8A-4147-A177-3AD203B41FA5}">
                      <a16:colId xmlns:a16="http://schemas.microsoft.com/office/drawing/2014/main" val="3261155926"/>
                    </a:ext>
                  </a:extLst>
                </a:gridCol>
              </a:tblGrid>
              <a:tr h="424683">
                <a:tc>
                  <a:txBody>
                    <a:bodyPr/>
                    <a:lstStyle/>
                    <a:p>
                      <a:pPr algn="ctr" fontAlgn="b"/>
                      <a:r>
                        <a:rPr lang="en-US" sz="2000" u="none" strike="noStrike" dirty="0">
                          <a:effectLst/>
                        </a:rPr>
                        <a:t>Share of  Tax Cut</a:t>
                      </a:r>
                      <a:endParaRPr lang="en-US" sz="2000" b="1" i="0" u="none" strike="noStrike" dirty="0">
                        <a:effectLst/>
                        <a:latin typeface="Calibri" panose="020F0502020204030204" pitchFamily="34" charset="0"/>
                      </a:endParaRPr>
                    </a:p>
                  </a:txBody>
                  <a:tcPr marL="4858" marR="4858" marT="4858" marB="0" anchor="b"/>
                </a:tc>
                <a:extLst>
                  <a:ext uri="{0D108BD9-81ED-4DB2-BD59-A6C34878D82A}">
                    <a16:rowId xmlns:a16="http://schemas.microsoft.com/office/drawing/2014/main" val="760607786"/>
                  </a:ext>
                </a:extLst>
              </a:tr>
              <a:tr h="312675">
                <a:tc>
                  <a:txBody>
                    <a:bodyPr/>
                    <a:lstStyle/>
                    <a:p>
                      <a:pPr algn="r" fontAlgn="b"/>
                      <a:r>
                        <a:rPr lang="en-US" sz="2100" u="none" strike="noStrike" dirty="0">
                          <a:effectLst/>
                        </a:rPr>
                        <a:t>0.9</a:t>
                      </a:r>
                      <a:endParaRPr lang="en-US" sz="2100" b="0" i="0" u="none" strike="noStrike" dirty="0">
                        <a:effectLst/>
                        <a:latin typeface="Calibri" panose="020F0502020204030204" pitchFamily="34" charset="0"/>
                      </a:endParaRPr>
                    </a:p>
                  </a:txBody>
                  <a:tcPr marL="4858" marR="233234" marT="4858" marB="0" anchor="b"/>
                </a:tc>
                <a:extLst>
                  <a:ext uri="{0D108BD9-81ED-4DB2-BD59-A6C34878D82A}">
                    <a16:rowId xmlns:a16="http://schemas.microsoft.com/office/drawing/2014/main" val="2014080689"/>
                  </a:ext>
                </a:extLst>
              </a:tr>
              <a:tr h="312675">
                <a:tc>
                  <a:txBody>
                    <a:bodyPr/>
                    <a:lstStyle/>
                    <a:p>
                      <a:pPr algn="r" fontAlgn="b"/>
                      <a:r>
                        <a:rPr lang="en-US" sz="2100" u="none" strike="noStrike">
                          <a:effectLst/>
                        </a:rPr>
                        <a:t>5.6</a:t>
                      </a:r>
                      <a:endParaRPr lang="en-US" sz="2100" b="0" i="0" u="none" strike="noStrike">
                        <a:effectLst/>
                        <a:latin typeface="Calibri" panose="020F0502020204030204" pitchFamily="34" charset="0"/>
                      </a:endParaRPr>
                    </a:p>
                  </a:txBody>
                  <a:tcPr marL="4858" marR="233234" marT="4858" marB="0" anchor="b"/>
                </a:tc>
                <a:extLst>
                  <a:ext uri="{0D108BD9-81ED-4DB2-BD59-A6C34878D82A}">
                    <a16:rowId xmlns:a16="http://schemas.microsoft.com/office/drawing/2014/main" val="3039303391"/>
                  </a:ext>
                </a:extLst>
              </a:tr>
              <a:tr h="312675">
                <a:tc>
                  <a:txBody>
                    <a:bodyPr/>
                    <a:lstStyle/>
                    <a:p>
                      <a:pPr algn="r" fontAlgn="b"/>
                      <a:r>
                        <a:rPr lang="en-US" sz="2100" u="none" strike="noStrike">
                          <a:effectLst/>
                        </a:rPr>
                        <a:t>12.2</a:t>
                      </a:r>
                      <a:endParaRPr lang="en-US" sz="2100" b="0" i="0" u="none" strike="noStrike">
                        <a:effectLst/>
                        <a:latin typeface="Calibri" panose="020F0502020204030204" pitchFamily="34" charset="0"/>
                      </a:endParaRPr>
                    </a:p>
                  </a:txBody>
                  <a:tcPr marL="4858" marR="233234" marT="4858" marB="0" anchor="b"/>
                </a:tc>
                <a:extLst>
                  <a:ext uri="{0D108BD9-81ED-4DB2-BD59-A6C34878D82A}">
                    <a16:rowId xmlns:a16="http://schemas.microsoft.com/office/drawing/2014/main" val="1206073945"/>
                  </a:ext>
                </a:extLst>
              </a:tr>
              <a:tr h="312675">
                <a:tc>
                  <a:txBody>
                    <a:bodyPr/>
                    <a:lstStyle/>
                    <a:p>
                      <a:pPr algn="r" fontAlgn="b"/>
                      <a:r>
                        <a:rPr lang="en-US" sz="2100" u="none" strike="noStrike" dirty="0">
                          <a:effectLst/>
                        </a:rPr>
                        <a:t>19.4</a:t>
                      </a:r>
                      <a:endParaRPr lang="en-US" sz="2100" b="0" i="0" u="none" strike="noStrike" dirty="0">
                        <a:effectLst/>
                        <a:latin typeface="Calibri" panose="020F0502020204030204" pitchFamily="34" charset="0"/>
                      </a:endParaRPr>
                    </a:p>
                  </a:txBody>
                  <a:tcPr marL="4858" marR="233234" marT="4858" marB="0" anchor="b"/>
                </a:tc>
                <a:extLst>
                  <a:ext uri="{0D108BD9-81ED-4DB2-BD59-A6C34878D82A}">
                    <a16:rowId xmlns:a16="http://schemas.microsoft.com/office/drawing/2014/main" val="644480137"/>
                  </a:ext>
                </a:extLst>
              </a:tr>
              <a:tr h="312675">
                <a:tc>
                  <a:txBody>
                    <a:bodyPr/>
                    <a:lstStyle/>
                    <a:p>
                      <a:pPr algn="r" fontAlgn="b"/>
                      <a:r>
                        <a:rPr lang="en-US" sz="2100" u="none" strike="noStrike" dirty="0">
                          <a:solidFill>
                            <a:srgbClr val="FF0000"/>
                          </a:solidFill>
                          <a:effectLst/>
                        </a:rPr>
                        <a:t>63.6</a:t>
                      </a:r>
                      <a:endParaRPr lang="en-US" sz="2100" b="0" i="0" u="none" strike="noStrike" dirty="0">
                        <a:solidFill>
                          <a:srgbClr val="FF0000"/>
                        </a:solidFill>
                        <a:effectLst/>
                        <a:latin typeface="Calibri" panose="020F0502020204030204" pitchFamily="34" charset="0"/>
                      </a:endParaRPr>
                    </a:p>
                  </a:txBody>
                  <a:tcPr marL="4858" marR="233234" marT="4858" marB="0" anchor="b"/>
                </a:tc>
                <a:extLst>
                  <a:ext uri="{0D108BD9-81ED-4DB2-BD59-A6C34878D82A}">
                    <a16:rowId xmlns:a16="http://schemas.microsoft.com/office/drawing/2014/main" val="4279991403"/>
                  </a:ext>
                </a:extLst>
              </a:tr>
              <a:tr h="312675">
                <a:tc>
                  <a:txBody>
                    <a:bodyPr/>
                    <a:lstStyle/>
                    <a:p>
                      <a:pPr algn="r" fontAlgn="b"/>
                      <a:endParaRPr lang="en-US" sz="2100" b="0" i="0" u="none" strike="noStrike" dirty="0">
                        <a:effectLst/>
                        <a:latin typeface="Calibri" panose="020F0502020204030204" pitchFamily="34" charset="0"/>
                      </a:endParaRPr>
                    </a:p>
                  </a:txBody>
                  <a:tcPr marL="4858" marR="4858" marT="4858" marB="0" anchor="b"/>
                </a:tc>
                <a:extLst>
                  <a:ext uri="{0D108BD9-81ED-4DB2-BD59-A6C34878D82A}">
                    <a16:rowId xmlns:a16="http://schemas.microsoft.com/office/drawing/2014/main" val="385151547"/>
                  </a:ext>
                </a:extLst>
              </a:tr>
              <a:tr h="312675">
                <a:tc>
                  <a:txBody>
                    <a:bodyPr/>
                    <a:lstStyle/>
                    <a:p>
                      <a:pPr algn="r" fontAlgn="b"/>
                      <a:r>
                        <a:rPr lang="en-US" sz="2100" u="none" strike="noStrike">
                          <a:effectLst/>
                        </a:rPr>
                        <a:t>16.8</a:t>
                      </a:r>
                      <a:endParaRPr lang="en-US" sz="2100" b="0" i="0" u="none" strike="noStrike">
                        <a:effectLst/>
                        <a:latin typeface="Calibri" panose="020F0502020204030204" pitchFamily="34" charset="0"/>
                      </a:endParaRPr>
                    </a:p>
                  </a:txBody>
                  <a:tcPr marL="4858" marR="233234" marT="4858" marB="0" anchor="b"/>
                </a:tc>
                <a:extLst>
                  <a:ext uri="{0D108BD9-81ED-4DB2-BD59-A6C34878D82A}">
                    <a16:rowId xmlns:a16="http://schemas.microsoft.com/office/drawing/2014/main" val="648409257"/>
                  </a:ext>
                </a:extLst>
              </a:tr>
              <a:tr h="312675">
                <a:tc>
                  <a:txBody>
                    <a:bodyPr/>
                    <a:lstStyle/>
                    <a:p>
                      <a:pPr algn="r" fontAlgn="b"/>
                      <a:r>
                        <a:rPr lang="en-US" sz="2100" u="none" strike="noStrike" dirty="0">
                          <a:effectLst/>
                        </a:rPr>
                        <a:t>4.7</a:t>
                      </a:r>
                      <a:endParaRPr lang="en-US" sz="2100" b="0" i="0" u="none" strike="noStrike" dirty="0">
                        <a:effectLst/>
                        <a:latin typeface="Calibri" panose="020F0502020204030204" pitchFamily="34" charset="0"/>
                      </a:endParaRPr>
                    </a:p>
                  </a:txBody>
                  <a:tcPr marL="4858" marR="233234" marT="4858" marB="0" anchor="b"/>
                </a:tc>
                <a:extLst>
                  <a:ext uri="{0D108BD9-81ED-4DB2-BD59-A6C34878D82A}">
                    <a16:rowId xmlns:a16="http://schemas.microsoft.com/office/drawing/2014/main" val="1792557057"/>
                  </a:ext>
                </a:extLst>
              </a:tr>
            </a:tbl>
          </a:graphicData>
        </a:graphic>
      </p:graphicFrame>
    </p:spTree>
    <p:extLst>
      <p:ext uri="{BB962C8B-B14F-4D97-AF65-F5344CB8AC3E}">
        <p14:creationId xmlns:p14="http://schemas.microsoft.com/office/powerpoint/2010/main" val="2341154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9D35F-7434-47B7-81D2-73FBC1AA9F8F}"/>
              </a:ext>
            </a:extLst>
          </p:cNvPr>
          <p:cNvSpPr>
            <a:spLocks noGrp="1"/>
          </p:cNvSpPr>
          <p:nvPr>
            <p:ph type="title"/>
          </p:nvPr>
        </p:nvSpPr>
        <p:spPr/>
        <p:txBody>
          <a:bodyPr/>
          <a:lstStyle/>
          <a:p>
            <a:r>
              <a:rPr lang="en-US" dirty="0"/>
              <a:t>Tedious arithmetic</a:t>
            </a:r>
          </a:p>
        </p:txBody>
      </p:sp>
      <p:sp>
        <p:nvSpPr>
          <p:cNvPr id="3" name="Content Placeholder 4">
            <a:extLst>
              <a:ext uri="{FF2B5EF4-FFF2-40B4-BE49-F238E27FC236}">
                <a16:creationId xmlns:a16="http://schemas.microsoft.com/office/drawing/2014/main" id="{53752F74-344B-4A34-857A-A8B74761979C}"/>
              </a:ext>
            </a:extLst>
          </p:cNvPr>
          <p:cNvSpPr txBox="1">
            <a:spLocks/>
          </p:cNvSpPr>
          <p:nvPr/>
        </p:nvSpPr>
        <p:spPr>
          <a:xfrm>
            <a:off x="228600" y="1600200"/>
            <a:ext cx="8763000" cy="4525963"/>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dirty="0"/>
              <a:t>If the share of taxes the top 20 paid is more than the share of the tax cut received, the share of the top 20 must go up.</a:t>
            </a:r>
          </a:p>
          <a:p>
            <a:pPr marL="914400" lvl="1" indent="-514350">
              <a:buFont typeface="+mj-lt"/>
              <a:buAutoNum type="arabicPeriod"/>
            </a:pPr>
            <a:r>
              <a:rPr lang="en-US" sz="2200" dirty="0"/>
              <a:t>Initial share, 84%</a:t>
            </a:r>
          </a:p>
          <a:p>
            <a:pPr marL="914400" lvl="1" indent="-514350">
              <a:buFont typeface="+mj-lt"/>
              <a:buAutoNum type="arabicPeriod"/>
            </a:pPr>
            <a:r>
              <a:rPr lang="en-US" sz="2200" dirty="0"/>
              <a:t>Share of Tax reduction, 64%</a:t>
            </a:r>
          </a:p>
          <a:p>
            <a:pPr marL="514350" indent="-514350">
              <a:buFont typeface="+mj-lt"/>
              <a:buAutoNum type="arabicPeriod"/>
            </a:pPr>
            <a:r>
              <a:rPr lang="en-US" dirty="0">
                <a:solidFill>
                  <a:srgbClr val="000000"/>
                </a:solidFill>
                <a:latin typeface="Domine"/>
              </a:rPr>
              <a:t>But that doesn’t mean that the top 20 are relatively worse off.</a:t>
            </a:r>
          </a:p>
          <a:p>
            <a:pPr marL="514350" indent="-514350">
              <a:buFont typeface="+mj-lt"/>
              <a:buAutoNum type="arabicPeriod"/>
            </a:pPr>
            <a:r>
              <a:rPr lang="en-US" dirty="0">
                <a:solidFill>
                  <a:srgbClr val="000000"/>
                </a:solidFill>
                <a:latin typeface="Domine"/>
              </a:rPr>
              <a:t>Taxes are more important to the affluent. </a:t>
            </a:r>
          </a:p>
          <a:p>
            <a:pPr marL="514350" indent="-514350">
              <a:buFont typeface="+mj-lt"/>
              <a:buAutoNum type="arabicPeriod"/>
            </a:pPr>
            <a:r>
              <a:rPr lang="en-US" dirty="0">
                <a:solidFill>
                  <a:srgbClr val="000000"/>
                </a:solidFill>
                <a:latin typeface="Domine"/>
              </a:rPr>
              <a:t>The key question (to me) is did the changes make after-tax incomes more or less equal?</a:t>
            </a:r>
          </a:p>
          <a:p>
            <a:pPr marL="571500" indent="-571500">
              <a:buFont typeface="+mj-lt"/>
              <a:buAutoNum type="romanUcPeriod"/>
            </a:pPr>
            <a:endParaRPr lang="en-US" dirty="0">
              <a:solidFill>
                <a:srgbClr val="000000"/>
              </a:solidFill>
              <a:latin typeface="Domine"/>
            </a:endParaRPr>
          </a:p>
        </p:txBody>
      </p:sp>
    </p:spTree>
    <p:extLst>
      <p:ext uri="{BB962C8B-B14F-4D97-AF65-F5344CB8AC3E}">
        <p14:creationId xmlns:p14="http://schemas.microsoft.com/office/powerpoint/2010/main" val="2338414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8554F-8376-49E0-AD37-F7A8F1347A5A}"/>
              </a:ext>
            </a:extLst>
          </p:cNvPr>
          <p:cNvSpPr>
            <a:spLocks noGrp="1"/>
          </p:cNvSpPr>
          <p:nvPr>
            <p:ph type="title"/>
          </p:nvPr>
        </p:nvSpPr>
        <p:spPr/>
        <p:txBody>
          <a:bodyPr>
            <a:normAutofit/>
          </a:bodyPr>
          <a:lstStyle/>
          <a:p>
            <a:r>
              <a:rPr lang="en-US" sz="3200" dirty="0"/>
              <a:t>My View on Most Relevant Measure of Fairness</a:t>
            </a:r>
          </a:p>
        </p:txBody>
      </p:sp>
      <p:sp>
        <p:nvSpPr>
          <p:cNvPr id="4" name="TextBox 3">
            <a:extLst>
              <a:ext uri="{FF2B5EF4-FFF2-40B4-BE49-F238E27FC236}">
                <a16:creationId xmlns:a16="http://schemas.microsoft.com/office/drawing/2014/main" id="{052E9600-AE81-4CD6-9F5E-2D2A406B5F3A}"/>
              </a:ext>
            </a:extLst>
          </p:cNvPr>
          <p:cNvSpPr txBox="1"/>
          <p:nvPr/>
        </p:nvSpPr>
        <p:spPr>
          <a:xfrm>
            <a:off x="990600" y="1752600"/>
            <a:ext cx="6629400" cy="461665"/>
          </a:xfrm>
          <a:prstGeom prst="rect">
            <a:avLst/>
          </a:prstGeom>
          <a:noFill/>
        </p:spPr>
        <p:txBody>
          <a:bodyPr wrap="square" rtlCol="0">
            <a:spAutoFit/>
          </a:bodyPr>
          <a:lstStyle/>
          <a:p>
            <a:endParaRPr lang="en-US" sz="2400" dirty="0"/>
          </a:p>
        </p:txBody>
      </p:sp>
      <p:pic>
        <p:nvPicPr>
          <p:cNvPr id="6" name="Picture 5">
            <a:extLst>
              <a:ext uri="{FF2B5EF4-FFF2-40B4-BE49-F238E27FC236}">
                <a16:creationId xmlns:a16="http://schemas.microsoft.com/office/drawing/2014/main" id="{21FD4611-9CCF-41D0-83CD-2831D4D4ED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493520"/>
            <a:ext cx="7407305" cy="4389120"/>
          </a:xfrm>
          <a:prstGeom prst="rect">
            <a:avLst/>
          </a:prstGeom>
        </p:spPr>
      </p:pic>
      <p:sp>
        <p:nvSpPr>
          <p:cNvPr id="3" name="TextBox 2">
            <a:extLst>
              <a:ext uri="{FF2B5EF4-FFF2-40B4-BE49-F238E27FC236}">
                <a16:creationId xmlns:a16="http://schemas.microsoft.com/office/drawing/2014/main" id="{2489D00A-8EEB-46AC-813C-FFDCFF46F8D2}"/>
              </a:ext>
            </a:extLst>
          </p:cNvPr>
          <p:cNvSpPr txBox="1"/>
          <p:nvPr/>
        </p:nvSpPr>
        <p:spPr>
          <a:xfrm>
            <a:off x="762000" y="5791200"/>
            <a:ext cx="6553200" cy="523220"/>
          </a:xfrm>
          <a:prstGeom prst="rect">
            <a:avLst/>
          </a:prstGeom>
          <a:noFill/>
        </p:spPr>
        <p:txBody>
          <a:bodyPr wrap="square" rtlCol="0">
            <a:spAutoFit/>
          </a:bodyPr>
          <a:lstStyle/>
          <a:p>
            <a:r>
              <a:rPr lang="en-US" sz="2800" dirty="0"/>
              <a:t>My view:  TCJA increased income inequality</a:t>
            </a:r>
          </a:p>
        </p:txBody>
      </p:sp>
    </p:spTree>
    <p:extLst>
      <p:ext uri="{BB962C8B-B14F-4D97-AF65-F5344CB8AC3E}">
        <p14:creationId xmlns:p14="http://schemas.microsoft.com/office/powerpoint/2010/main" val="225880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II.1  Tax Cuts and </a:t>
            </a:r>
            <a:r>
              <a:rPr lang="en-US" i="1" dirty="0"/>
              <a:t>GDP</a:t>
            </a:r>
          </a:p>
        </p:txBody>
      </p:sp>
      <p:sp>
        <p:nvSpPr>
          <p:cNvPr id="4" name="Content Placeholder 4"/>
          <p:cNvSpPr txBox="1">
            <a:spLocks/>
          </p:cNvSpPr>
          <p:nvPr/>
        </p:nvSpPr>
        <p:spPr>
          <a:xfrm>
            <a:off x="304800" y="1600200"/>
            <a:ext cx="8763000" cy="51816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Tax cuts put more money in the private sector raising consumption and investment.</a:t>
            </a:r>
          </a:p>
          <a:p>
            <a:pPr marL="0" indent="0">
              <a:buNone/>
            </a:pPr>
            <a:r>
              <a:rPr lang="en-US" sz="2800" dirty="0"/>
              <a:t>(Kennedy Tax cut of 1964)</a:t>
            </a:r>
          </a:p>
          <a:p>
            <a:pPr marL="0" indent="0">
              <a:buNone/>
            </a:pPr>
            <a:endParaRPr lang="en-US" sz="2800" dirty="0"/>
          </a:p>
          <a:p>
            <a:pPr marL="0" indent="0">
              <a:buNone/>
            </a:pPr>
            <a:r>
              <a:rPr lang="en-US" sz="2800" dirty="0"/>
              <a:t>CBO, estimates that demand-side effects of the tax cuts will add about 0.7 percent to GDP in 2019 and 2020.  Thereafter, changes in real GDP are driven by the total </a:t>
            </a:r>
            <a:r>
              <a:rPr lang="en-US" sz="2800" i="1" dirty="0"/>
              <a:t>supply</a:t>
            </a:r>
            <a:r>
              <a:rPr lang="en-US" sz="2800" dirty="0"/>
              <a:t> of goods and services.</a:t>
            </a:r>
          </a:p>
          <a:p>
            <a:pPr marL="0" indent="0">
              <a:buNone/>
            </a:pPr>
            <a:endParaRPr lang="en-US" sz="2800" dirty="0"/>
          </a:p>
          <a:p>
            <a:pPr marL="0" indent="0">
              <a:buNone/>
            </a:pPr>
            <a:r>
              <a:rPr lang="en-US" sz="2800" dirty="0"/>
              <a:t>The economy is already at full employment.  Fed will raise interest rates faster to prevent more rapid growth in demand, output and inflation! </a:t>
            </a:r>
          </a:p>
          <a:p>
            <a:pPr marL="457200" indent="-457200">
              <a:buFont typeface="Times New Roman" pitchFamily="18" charset="0"/>
              <a:buAutoNum type="arabicPeriod"/>
            </a:pPr>
            <a:endParaRPr lang="en-US" sz="2600" dirty="0"/>
          </a:p>
        </p:txBody>
      </p:sp>
    </p:spTree>
    <p:extLst>
      <p:ext uri="{BB962C8B-B14F-4D97-AF65-F5344CB8AC3E}">
        <p14:creationId xmlns:p14="http://schemas.microsoft.com/office/powerpoint/2010/main" val="373857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ADE39-21BB-4C41-9BB6-DF910C92E2B6}"/>
              </a:ext>
            </a:extLst>
          </p:cNvPr>
          <p:cNvSpPr>
            <a:spLocks noGrp="1"/>
          </p:cNvSpPr>
          <p:nvPr>
            <p:ph type="title"/>
          </p:nvPr>
        </p:nvSpPr>
        <p:spPr/>
        <p:txBody>
          <a:bodyPr/>
          <a:lstStyle/>
          <a:p>
            <a:r>
              <a:rPr lang="en-US" dirty="0"/>
              <a:t>II.2 Incentives and the Tax Code</a:t>
            </a:r>
          </a:p>
        </p:txBody>
      </p:sp>
      <p:sp>
        <p:nvSpPr>
          <p:cNvPr id="5" name="Rectangle 4">
            <a:extLst>
              <a:ext uri="{FF2B5EF4-FFF2-40B4-BE49-F238E27FC236}">
                <a16:creationId xmlns:a16="http://schemas.microsoft.com/office/drawing/2014/main" id="{A5C607C9-6425-49B7-AECB-A1217009E5CA}"/>
              </a:ext>
            </a:extLst>
          </p:cNvPr>
          <p:cNvSpPr/>
          <p:nvPr/>
        </p:nvSpPr>
        <p:spPr>
          <a:xfrm>
            <a:off x="533400" y="1752600"/>
            <a:ext cx="7924800" cy="4832092"/>
          </a:xfrm>
          <a:prstGeom prst="rect">
            <a:avLst/>
          </a:prstGeom>
        </p:spPr>
        <p:txBody>
          <a:bodyPr wrap="square">
            <a:spAutoFit/>
          </a:bodyPr>
          <a:lstStyle/>
          <a:p>
            <a:pPr marL="571500" indent="-571500">
              <a:buFont typeface="+mj-lt"/>
              <a:buAutoNum type="arabicPeriod"/>
            </a:pPr>
            <a:r>
              <a:rPr lang="en-US" sz="2800" dirty="0"/>
              <a:t>The tax code has important effects on incentives or the after-tax benefit of engaging in an activity.</a:t>
            </a:r>
          </a:p>
          <a:p>
            <a:pPr marL="571500" indent="-571500">
              <a:buFont typeface="+mj-lt"/>
              <a:buAutoNum type="arabicPeriod"/>
            </a:pPr>
            <a:r>
              <a:rPr lang="en-US" sz="2800" dirty="0">
                <a:solidFill>
                  <a:srgbClr val="000000"/>
                </a:solidFill>
                <a:latin typeface="Domine"/>
              </a:rPr>
              <a:t>Easiest example: sin taxes raise the taxes of individuals who smoke, consume alcohol (drive?).</a:t>
            </a:r>
          </a:p>
          <a:p>
            <a:pPr marL="571500" indent="-571500">
              <a:buFont typeface="+mj-lt"/>
              <a:buAutoNum type="arabicPeriod"/>
            </a:pPr>
            <a:r>
              <a:rPr lang="en-US" sz="2800" dirty="0">
                <a:solidFill>
                  <a:srgbClr val="000000"/>
                </a:solidFill>
                <a:latin typeface="Domine"/>
              </a:rPr>
              <a:t>The marginal tax rate </a:t>
            </a:r>
            <a:r>
              <a:rPr lang="en-US" sz="2800" i="1" dirty="0">
                <a:solidFill>
                  <a:srgbClr val="000000"/>
                </a:solidFill>
                <a:latin typeface="Domine"/>
              </a:rPr>
              <a:t>reduces</a:t>
            </a:r>
            <a:r>
              <a:rPr lang="en-US" sz="2800" dirty="0">
                <a:solidFill>
                  <a:srgbClr val="000000"/>
                </a:solidFill>
                <a:latin typeface="Domine"/>
              </a:rPr>
              <a:t> the incentive to work, save and for corporations to invest.</a:t>
            </a:r>
          </a:p>
          <a:p>
            <a:pPr marL="571500" indent="-571500">
              <a:buFont typeface="+mj-lt"/>
              <a:buAutoNum type="arabicPeriod"/>
            </a:pPr>
            <a:r>
              <a:rPr lang="en-US" sz="2800" dirty="0">
                <a:solidFill>
                  <a:srgbClr val="000000"/>
                </a:solidFill>
                <a:latin typeface="Domine"/>
              </a:rPr>
              <a:t>Finally, tax deductions and credits increase the incentive to engage in activities such as buying a home or giving to charity, corporations investing, poor people working (EITC).</a:t>
            </a:r>
          </a:p>
          <a:p>
            <a:pPr marL="571500" indent="-571500">
              <a:buFont typeface="+mj-lt"/>
              <a:buAutoNum type="arabicPeriod"/>
            </a:pPr>
            <a:endParaRPr lang="en-US" sz="2800" dirty="0">
              <a:solidFill>
                <a:srgbClr val="000000"/>
              </a:solidFill>
              <a:latin typeface="Domine"/>
            </a:endParaRPr>
          </a:p>
        </p:txBody>
      </p:sp>
    </p:spTree>
    <p:extLst>
      <p:ext uri="{BB962C8B-B14F-4D97-AF65-F5344CB8AC3E}">
        <p14:creationId xmlns:p14="http://schemas.microsoft.com/office/powerpoint/2010/main" val="2287233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EA71E-AE55-44B4-9CEA-3B1B847C6FA1}"/>
              </a:ext>
            </a:extLst>
          </p:cNvPr>
          <p:cNvSpPr>
            <a:spLocks noGrp="1"/>
          </p:cNvSpPr>
          <p:nvPr>
            <p:ph type="title"/>
          </p:nvPr>
        </p:nvSpPr>
        <p:spPr/>
        <p:txBody>
          <a:bodyPr>
            <a:normAutofit/>
          </a:bodyPr>
          <a:lstStyle/>
          <a:p>
            <a:r>
              <a:rPr lang="en-US" sz="2800" dirty="0"/>
              <a:t>A Side Note on the Incentive for Charitable Giving</a:t>
            </a:r>
          </a:p>
        </p:txBody>
      </p:sp>
      <p:sp>
        <p:nvSpPr>
          <p:cNvPr id="3" name="Content Placeholder 4">
            <a:extLst>
              <a:ext uri="{FF2B5EF4-FFF2-40B4-BE49-F238E27FC236}">
                <a16:creationId xmlns:a16="http://schemas.microsoft.com/office/drawing/2014/main" id="{7810A4F9-D152-4CB9-988B-3A45E44ECE86}"/>
              </a:ext>
            </a:extLst>
          </p:cNvPr>
          <p:cNvSpPr txBox="1">
            <a:spLocks/>
          </p:cNvSpPr>
          <p:nvPr/>
        </p:nvSpPr>
        <p:spPr>
          <a:xfrm>
            <a:off x="228600" y="1600200"/>
            <a:ext cx="8763000" cy="4525963"/>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dirty="0"/>
              <a:t>If you </a:t>
            </a:r>
            <a:r>
              <a:rPr lang="en-US" dirty="0">
                <a:solidFill>
                  <a:srgbClr val="FF0000"/>
                </a:solidFill>
              </a:rPr>
              <a:t>itemize deductions</a:t>
            </a:r>
            <a:r>
              <a:rPr lang="en-US" dirty="0"/>
              <a:t>, the cost of a $1 donation is less than a $1.</a:t>
            </a:r>
          </a:p>
          <a:p>
            <a:pPr marL="914400" lvl="1" indent="-514350">
              <a:buFont typeface="+mj-lt"/>
              <a:buAutoNum type="arabicPeriod"/>
            </a:pPr>
            <a:r>
              <a:rPr lang="en-US" dirty="0">
                <a:solidFill>
                  <a:srgbClr val="000000"/>
                </a:solidFill>
                <a:latin typeface="Domine"/>
              </a:rPr>
              <a:t>If you are in the 10% tax bracket, the $1 gift lowers your taxable income by $1.00 and lowers your taxes by $0.10.  Therefore, the donations costs only $0.90.</a:t>
            </a:r>
          </a:p>
          <a:p>
            <a:pPr marL="914400" lvl="1" indent="-514350">
              <a:buFont typeface="+mj-lt"/>
              <a:buAutoNum type="arabicPeriod"/>
            </a:pPr>
            <a:r>
              <a:rPr lang="en-US" dirty="0">
                <a:solidFill>
                  <a:srgbClr val="000000"/>
                </a:solidFill>
                <a:latin typeface="Domine"/>
              </a:rPr>
              <a:t>If you are in the 25% bracket, the $1 donation lowers your taxes by $0.25; therefore the donation costs $0.75.</a:t>
            </a:r>
          </a:p>
          <a:p>
            <a:pPr marL="514350" indent="-514350">
              <a:buFont typeface="+mj-lt"/>
              <a:buAutoNum type="arabicPeriod"/>
            </a:pPr>
            <a:r>
              <a:rPr lang="en-US" dirty="0">
                <a:solidFill>
                  <a:srgbClr val="000000"/>
                </a:solidFill>
                <a:latin typeface="Domine"/>
              </a:rPr>
              <a:t>Tax code makes the “cost of giving”  less for more affluent donors because they get larger deductions and are more likely to itemize.</a:t>
            </a:r>
          </a:p>
          <a:p>
            <a:pPr marL="571500" indent="-571500">
              <a:buFont typeface="+mj-lt"/>
              <a:buAutoNum type="arabicPeriod"/>
            </a:pPr>
            <a:endParaRPr lang="en-US" dirty="0">
              <a:solidFill>
                <a:srgbClr val="000000"/>
              </a:solidFill>
              <a:latin typeface="Domine"/>
            </a:endParaRPr>
          </a:p>
        </p:txBody>
      </p:sp>
    </p:spTree>
    <p:extLst>
      <p:ext uri="{BB962C8B-B14F-4D97-AF65-F5344CB8AC3E}">
        <p14:creationId xmlns:p14="http://schemas.microsoft.com/office/powerpoint/2010/main" val="468584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EA71E-AE55-44B4-9CEA-3B1B847C6FA1}"/>
              </a:ext>
            </a:extLst>
          </p:cNvPr>
          <p:cNvSpPr>
            <a:spLocks noGrp="1"/>
          </p:cNvSpPr>
          <p:nvPr>
            <p:ph type="title"/>
          </p:nvPr>
        </p:nvSpPr>
        <p:spPr/>
        <p:txBody>
          <a:bodyPr>
            <a:normAutofit/>
          </a:bodyPr>
          <a:lstStyle/>
          <a:p>
            <a:r>
              <a:rPr lang="en-US" sz="2800" dirty="0"/>
              <a:t>So, TCJA raised the after-tax cost of charity!</a:t>
            </a:r>
          </a:p>
        </p:txBody>
      </p:sp>
      <p:sp>
        <p:nvSpPr>
          <p:cNvPr id="3" name="Content Placeholder 4">
            <a:extLst>
              <a:ext uri="{FF2B5EF4-FFF2-40B4-BE49-F238E27FC236}">
                <a16:creationId xmlns:a16="http://schemas.microsoft.com/office/drawing/2014/main" id="{7810A4F9-D152-4CB9-988B-3A45E44ECE86}"/>
              </a:ext>
            </a:extLst>
          </p:cNvPr>
          <p:cNvSpPr txBox="1">
            <a:spLocks/>
          </p:cNvSpPr>
          <p:nvPr/>
        </p:nvSpPr>
        <p:spPr>
          <a:xfrm>
            <a:off x="228600" y="1600200"/>
            <a:ext cx="8763000" cy="4525963"/>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dirty="0"/>
              <a:t>Yes, because everyone’s marginal tax rates went down.</a:t>
            </a:r>
          </a:p>
          <a:p>
            <a:pPr marL="514350" indent="-514350">
              <a:buFont typeface="+mj-lt"/>
              <a:buAutoNum type="arabicPeriod"/>
            </a:pPr>
            <a:r>
              <a:rPr lang="en-US" dirty="0">
                <a:solidFill>
                  <a:srgbClr val="000000"/>
                </a:solidFill>
                <a:latin typeface="Domine"/>
              </a:rPr>
              <a:t>More importantly, because it will drastically reduce the percentage of itemizers.  (offsetting benefit, tax simplification).</a:t>
            </a:r>
            <a:br>
              <a:rPr lang="en-US" dirty="0">
                <a:solidFill>
                  <a:srgbClr val="000000"/>
                </a:solidFill>
                <a:latin typeface="Domine"/>
              </a:rPr>
            </a:br>
            <a:r>
              <a:rPr lang="en-US" dirty="0">
                <a:solidFill>
                  <a:srgbClr val="000000"/>
                </a:solidFill>
                <a:latin typeface="Domine"/>
              </a:rPr>
              <a:t>Doubling the standard deduction to $24,000 (and limiting the tax deductibility of state and local taxes to $10,000) will reduce itemizers.</a:t>
            </a:r>
          </a:p>
          <a:p>
            <a:pPr marL="514350" indent="-514350">
              <a:buFont typeface="+mj-lt"/>
              <a:buAutoNum type="arabicPeriod"/>
            </a:pPr>
            <a:r>
              <a:rPr lang="en-US" dirty="0">
                <a:solidFill>
                  <a:srgbClr val="000000"/>
                </a:solidFill>
                <a:latin typeface="Domine"/>
              </a:rPr>
              <a:t>If you don’t itemize, a $1 charitable gift costs $1.</a:t>
            </a:r>
          </a:p>
          <a:p>
            <a:pPr marL="571500" indent="-571500">
              <a:buFont typeface="+mj-lt"/>
              <a:buAutoNum type="arabicPeriod"/>
            </a:pPr>
            <a:endParaRPr lang="en-US" dirty="0">
              <a:solidFill>
                <a:srgbClr val="000000"/>
              </a:solidFill>
              <a:latin typeface="Domine"/>
            </a:endParaRPr>
          </a:p>
        </p:txBody>
      </p:sp>
    </p:spTree>
    <p:extLst>
      <p:ext uri="{BB962C8B-B14F-4D97-AF65-F5344CB8AC3E}">
        <p14:creationId xmlns:p14="http://schemas.microsoft.com/office/powerpoint/2010/main" val="1205399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30E96-90A0-4CC9-937D-3C06C555515C}"/>
              </a:ext>
            </a:extLst>
          </p:cNvPr>
          <p:cNvSpPr>
            <a:spLocks noGrp="1"/>
          </p:cNvSpPr>
          <p:nvPr>
            <p:ph type="title"/>
          </p:nvPr>
        </p:nvSpPr>
        <p:spPr/>
        <p:txBody>
          <a:bodyPr/>
          <a:lstStyle/>
          <a:p>
            <a:r>
              <a:rPr lang="en-US" dirty="0"/>
              <a:t>TCJA and Percent of Itemizers</a:t>
            </a:r>
          </a:p>
        </p:txBody>
      </p:sp>
      <p:graphicFrame>
        <p:nvGraphicFramePr>
          <p:cNvPr id="3" name="Table 2">
            <a:extLst>
              <a:ext uri="{FF2B5EF4-FFF2-40B4-BE49-F238E27FC236}">
                <a16:creationId xmlns:a16="http://schemas.microsoft.com/office/drawing/2014/main" id="{CA103BE2-99EF-487E-B13E-D17D9CAEAE68}"/>
              </a:ext>
            </a:extLst>
          </p:cNvPr>
          <p:cNvGraphicFramePr>
            <a:graphicFrameLocks noGrp="1"/>
          </p:cNvGraphicFramePr>
          <p:nvPr>
            <p:extLst>
              <p:ext uri="{D42A27DB-BD31-4B8C-83A1-F6EECF244321}">
                <p14:modId xmlns:p14="http://schemas.microsoft.com/office/powerpoint/2010/main" val="438512697"/>
              </p:ext>
            </p:extLst>
          </p:nvPr>
        </p:nvGraphicFramePr>
        <p:xfrm>
          <a:off x="2057400" y="1676400"/>
          <a:ext cx="4043101" cy="4666064"/>
        </p:xfrm>
        <a:graphic>
          <a:graphicData uri="http://schemas.openxmlformats.org/drawingml/2006/table">
            <a:tbl>
              <a:tblPr>
                <a:tableStyleId>{5C22544A-7EE6-4342-B048-85BDC9FD1C3A}</a:tableStyleId>
              </a:tblPr>
              <a:tblGrid>
                <a:gridCol w="1784279">
                  <a:extLst>
                    <a:ext uri="{9D8B030D-6E8A-4147-A177-3AD203B41FA5}">
                      <a16:colId xmlns:a16="http://schemas.microsoft.com/office/drawing/2014/main" val="3314194594"/>
                    </a:ext>
                  </a:extLst>
                </a:gridCol>
                <a:gridCol w="1290754">
                  <a:extLst>
                    <a:ext uri="{9D8B030D-6E8A-4147-A177-3AD203B41FA5}">
                      <a16:colId xmlns:a16="http://schemas.microsoft.com/office/drawing/2014/main" val="1463378398"/>
                    </a:ext>
                  </a:extLst>
                </a:gridCol>
                <a:gridCol w="968068">
                  <a:extLst>
                    <a:ext uri="{9D8B030D-6E8A-4147-A177-3AD203B41FA5}">
                      <a16:colId xmlns:a16="http://schemas.microsoft.com/office/drawing/2014/main" val="1376232377"/>
                    </a:ext>
                  </a:extLst>
                </a:gridCol>
              </a:tblGrid>
              <a:tr h="784890">
                <a:tc>
                  <a:txBody>
                    <a:bodyPr/>
                    <a:lstStyle/>
                    <a:p>
                      <a:pPr algn="ctr" fontAlgn="b"/>
                      <a:r>
                        <a:rPr lang="en-US" sz="2400" u="none" strike="noStrike" dirty="0">
                          <a:effectLst/>
                        </a:rPr>
                        <a:t>Quintiles</a:t>
                      </a:r>
                      <a:endParaRPr lang="en-US" sz="2400" b="1" i="0" u="none" strike="noStrike" dirty="0">
                        <a:effectLst/>
                        <a:latin typeface="Calibri" panose="020F0502020204030204" pitchFamily="34" charset="0"/>
                      </a:endParaRPr>
                    </a:p>
                  </a:txBody>
                  <a:tcPr marL="6326" marR="6326" marT="6326" marB="0" anchor="b"/>
                </a:tc>
                <a:tc>
                  <a:txBody>
                    <a:bodyPr/>
                    <a:lstStyle/>
                    <a:p>
                      <a:pPr algn="ctr" rtl="0" fontAlgn="ctr"/>
                      <a:r>
                        <a:rPr lang="en-US" sz="2400" u="none" strike="noStrike">
                          <a:effectLst/>
                        </a:rPr>
                        <a:t>Old Law</a:t>
                      </a:r>
                      <a:endParaRPr lang="en-US" sz="2400" b="1" i="0" u="none" strike="noStrike">
                        <a:solidFill>
                          <a:srgbClr val="000000"/>
                        </a:solidFill>
                        <a:effectLst/>
                        <a:latin typeface="Calibri" panose="020F0502020204030204" pitchFamily="34" charset="0"/>
                      </a:endParaRPr>
                    </a:p>
                  </a:txBody>
                  <a:tcPr marL="6326" marR="6326" marT="6326" marB="0" anchor="ctr"/>
                </a:tc>
                <a:tc>
                  <a:txBody>
                    <a:bodyPr/>
                    <a:lstStyle/>
                    <a:p>
                      <a:pPr algn="ctr" rtl="0" fontAlgn="ctr"/>
                      <a:r>
                        <a:rPr lang="en-US" sz="2400" u="none" strike="noStrike">
                          <a:effectLst/>
                        </a:rPr>
                        <a:t>TCJA</a:t>
                      </a:r>
                      <a:endParaRPr lang="en-US" sz="2400" b="1" i="0" u="none" strike="noStrike">
                        <a:solidFill>
                          <a:srgbClr val="000000"/>
                        </a:solidFill>
                        <a:effectLst/>
                        <a:latin typeface="Calibri" panose="020F0502020204030204" pitchFamily="34" charset="0"/>
                      </a:endParaRPr>
                    </a:p>
                  </a:txBody>
                  <a:tcPr marL="6326" marR="6326" marT="6326" marB="0" anchor="ctr"/>
                </a:tc>
                <a:extLst>
                  <a:ext uri="{0D108BD9-81ED-4DB2-BD59-A6C34878D82A}">
                    <a16:rowId xmlns:a16="http://schemas.microsoft.com/office/drawing/2014/main" val="2719344507"/>
                  </a:ext>
                </a:extLst>
              </a:tr>
              <a:tr h="392916">
                <a:tc>
                  <a:txBody>
                    <a:bodyPr/>
                    <a:lstStyle/>
                    <a:p>
                      <a:pPr algn="r" fontAlgn="b"/>
                      <a:r>
                        <a:rPr lang="en-US" sz="2400" u="none" strike="noStrike" dirty="0">
                          <a:effectLst/>
                        </a:rPr>
                        <a:t>0-20</a:t>
                      </a:r>
                      <a:endParaRPr lang="en-US" sz="2400" b="1" i="0" u="none" strike="noStrike" dirty="0">
                        <a:effectLst/>
                        <a:latin typeface="Calibri" panose="020F0502020204030204" pitchFamily="34" charset="0"/>
                      </a:endParaRPr>
                    </a:p>
                  </a:txBody>
                  <a:tcPr marL="6326" marR="6326" marT="6326" marB="0" anchor="b"/>
                </a:tc>
                <a:tc>
                  <a:txBody>
                    <a:bodyPr/>
                    <a:lstStyle/>
                    <a:p>
                      <a:pPr algn="r" rtl="0" fontAlgn="ctr"/>
                      <a:r>
                        <a:rPr lang="en-US" sz="2400" u="none" strike="noStrike">
                          <a:effectLst/>
                        </a:rPr>
                        <a:t>0.4</a:t>
                      </a:r>
                      <a:endParaRPr lang="en-US" sz="2400" b="0" i="0" u="none" strike="noStrike">
                        <a:solidFill>
                          <a:srgbClr val="000000"/>
                        </a:solidFill>
                        <a:effectLst/>
                        <a:latin typeface="Calibri" panose="020F0502020204030204" pitchFamily="34" charset="0"/>
                      </a:endParaRPr>
                    </a:p>
                  </a:txBody>
                  <a:tcPr marL="6326" marR="151857" marT="6326" marB="0" anchor="ctr"/>
                </a:tc>
                <a:tc>
                  <a:txBody>
                    <a:bodyPr/>
                    <a:lstStyle/>
                    <a:p>
                      <a:pPr algn="r" rtl="0" fontAlgn="ctr"/>
                      <a:r>
                        <a:rPr lang="en-US" sz="2400" u="none" strike="noStrike">
                          <a:effectLst/>
                        </a:rPr>
                        <a:t>0.1</a:t>
                      </a:r>
                      <a:endParaRPr lang="en-US" sz="2400" b="0" i="0" u="none" strike="noStrike">
                        <a:solidFill>
                          <a:srgbClr val="000000"/>
                        </a:solidFill>
                        <a:effectLst/>
                        <a:latin typeface="Calibri" panose="020F0502020204030204" pitchFamily="34" charset="0"/>
                      </a:endParaRPr>
                    </a:p>
                  </a:txBody>
                  <a:tcPr marL="6326" marR="151857" marT="6326" marB="0" anchor="ctr"/>
                </a:tc>
                <a:extLst>
                  <a:ext uri="{0D108BD9-81ED-4DB2-BD59-A6C34878D82A}">
                    <a16:rowId xmlns:a16="http://schemas.microsoft.com/office/drawing/2014/main" val="982720851"/>
                  </a:ext>
                </a:extLst>
              </a:tr>
              <a:tr h="392916">
                <a:tc>
                  <a:txBody>
                    <a:bodyPr/>
                    <a:lstStyle/>
                    <a:p>
                      <a:pPr algn="r" fontAlgn="b"/>
                      <a:r>
                        <a:rPr lang="en-US" sz="2400" u="none" strike="noStrike" dirty="0">
                          <a:effectLst/>
                        </a:rPr>
                        <a:t>21-40</a:t>
                      </a:r>
                      <a:endParaRPr lang="en-US" sz="2400" b="1" i="0" u="none" strike="noStrike" dirty="0">
                        <a:effectLst/>
                        <a:latin typeface="Calibri" panose="020F0502020204030204" pitchFamily="34" charset="0"/>
                      </a:endParaRPr>
                    </a:p>
                  </a:txBody>
                  <a:tcPr marL="6326" marR="6326" marT="6326" marB="0" anchor="b"/>
                </a:tc>
                <a:tc>
                  <a:txBody>
                    <a:bodyPr/>
                    <a:lstStyle/>
                    <a:p>
                      <a:pPr algn="r" rtl="0" fontAlgn="ctr"/>
                      <a:r>
                        <a:rPr lang="en-US" sz="2400" u="none" strike="noStrike">
                          <a:effectLst/>
                        </a:rPr>
                        <a:t>4.6</a:t>
                      </a:r>
                      <a:endParaRPr lang="en-US" sz="2400" b="0" i="0" u="none" strike="noStrike">
                        <a:solidFill>
                          <a:srgbClr val="000000"/>
                        </a:solidFill>
                        <a:effectLst/>
                        <a:latin typeface="Calibri" panose="020F0502020204030204" pitchFamily="34" charset="0"/>
                      </a:endParaRPr>
                    </a:p>
                  </a:txBody>
                  <a:tcPr marL="6326" marR="151857" marT="6326" marB="0" anchor="ctr"/>
                </a:tc>
                <a:tc>
                  <a:txBody>
                    <a:bodyPr/>
                    <a:lstStyle/>
                    <a:p>
                      <a:pPr algn="r" rtl="0" fontAlgn="ctr"/>
                      <a:r>
                        <a:rPr lang="en-US" sz="2400" u="none" strike="noStrike">
                          <a:effectLst/>
                        </a:rPr>
                        <a:t>1.0</a:t>
                      </a:r>
                      <a:endParaRPr lang="en-US" sz="2400" b="0" i="0" u="none" strike="noStrike">
                        <a:solidFill>
                          <a:srgbClr val="000000"/>
                        </a:solidFill>
                        <a:effectLst/>
                        <a:latin typeface="Calibri" panose="020F0502020204030204" pitchFamily="34" charset="0"/>
                      </a:endParaRPr>
                    </a:p>
                  </a:txBody>
                  <a:tcPr marL="6326" marR="151857" marT="6326" marB="0" anchor="ctr"/>
                </a:tc>
                <a:extLst>
                  <a:ext uri="{0D108BD9-81ED-4DB2-BD59-A6C34878D82A}">
                    <a16:rowId xmlns:a16="http://schemas.microsoft.com/office/drawing/2014/main" val="230650725"/>
                  </a:ext>
                </a:extLst>
              </a:tr>
              <a:tr h="392916">
                <a:tc>
                  <a:txBody>
                    <a:bodyPr/>
                    <a:lstStyle/>
                    <a:p>
                      <a:pPr algn="r" fontAlgn="b"/>
                      <a:r>
                        <a:rPr lang="en-US" sz="2400" u="none" strike="noStrike" dirty="0">
                          <a:effectLst/>
                        </a:rPr>
                        <a:t>41-60</a:t>
                      </a:r>
                      <a:endParaRPr lang="en-US" sz="2400" b="1" i="0" u="none" strike="noStrike" dirty="0">
                        <a:effectLst/>
                        <a:latin typeface="Calibri" panose="020F0502020204030204" pitchFamily="34" charset="0"/>
                      </a:endParaRPr>
                    </a:p>
                  </a:txBody>
                  <a:tcPr marL="6326" marR="6326" marT="6326" marB="0" anchor="b"/>
                </a:tc>
                <a:tc>
                  <a:txBody>
                    <a:bodyPr/>
                    <a:lstStyle/>
                    <a:p>
                      <a:pPr algn="r" rtl="0" fontAlgn="ctr"/>
                      <a:r>
                        <a:rPr lang="en-US" sz="2400" u="none" strike="noStrike">
                          <a:effectLst/>
                        </a:rPr>
                        <a:t>18.6</a:t>
                      </a:r>
                      <a:endParaRPr lang="en-US" sz="2400" b="0" i="0" u="none" strike="noStrike">
                        <a:solidFill>
                          <a:srgbClr val="000000"/>
                        </a:solidFill>
                        <a:effectLst/>
                        <a:latin typeface="Calibri" panose="020F0502020204030204" pitchFamily="34" charset="0"/>
                      </a:endParaRPr>
                    </a:p>
                  </a:txBody>
                  <a:tcPr marL="6326" marR="151857" marT="6326" marB="0" anchor="ctr"/>
                </a:tc>
                <a:tc>
                  <a:txBody>
                    <a:bodyPr/>
                    <a:lstStyle/>
                    <a:p>
                      <a:pPr algn="r" rtl="0" fontAlgn="ctr"/>
                      <a:r>
                        <a:rPr lang="en-US" sz="2400" u="none" strike="noStrike">
                          <a:effectLst/>
                        </a:rPr>
                        <a:t>5.0</a:t>
                      </a:r>
                      <a:endParaRPr lang="en-US" sz="2400" b="0" i="0" u="none" strike="noStrike">
                        <a:solidFill>
                          <a:srgbClr val="000000"/>
                        </a:solidFill>
                        <a:effectLst/>
                        <a:latin typeface="Calibri" panose="020F0502020204030204" pitchFamily="34" charset="0"/>
                      </a:endParaRPr>
                    </a:p>
                  </a:txBody>
                  <a:tcPr marL="6326" marR="151857" marT="6326" marB="0" anchor="ctr"/>
                </a:tc>
                <a:extLst>
                  <a:ext uri="{0D108BD9-81ED-4DB2-BD59-A6C34878D82A}">
                    <a16:rowId xmlns:a16="http://schemas.microsoft.com/office/drawing/2014/main" val="1860503626"/>
                  </a:ext>
                </a:extLst>
              </a:tr>
              <a:tr h="392916">
                <a:tc>
                  <a:txBody>
                    <a:bodyPr/>
                    <a:lstStyle/>
                    <a:p>
                      <a:pPr algn="r" fontAlgn="b"/>
                      <a:r>
                        <a:rPr lang="en-US" sz="2400" u="none" strike="noStrike" dirty="0">
                          <a:effectLst/>
                        </a:rPr>
                        <a:t>60-80</a:t>
                      </a:r>
                      <a:endParaRPr lang="en-US" sz="2400" b="1" i="0" u="none" strike="noStrike" dirty="0">
                        <a:effectLst/>
                        <a:latin typeface="Calibri" panose="020F0502020204030204" pitchFamily="34" charset="0"/>
                      </a:endParaRPr>
                    </a:p>
                  </a:txBody>
                  <a:tcPr marL="6326" marR="6326" marT="6326" marB="0" anchor="b"/>
                </a:tc>
                <a:tc>
                  <a:txBody>
                    <a:bodyPr/>
                    <a:lstStyle/>
                    <a:p>
                      <a:pPr algn="r" rtl="0" fontAlgn="ctr"/>
                      <a:r>
                        <a:rPr lang="en-US" sz="2400" u="none" strike="noStrike">
                          <a:effectLst/>
                        </a:rPr>
                        <a:t>43.8</a:t>
                      </a:r>
                      <a:endParaRPr lang="en-US" sz="2400" b="0" i="0" u="none" strike="noStrike">
                        <a:solidFill>
                          <a:srgbClr val="000000"/>
                        </a:solidFill>
                        <a:effectLst/>
                        <a:latin typeface="Calibri" panose="020F0502020204030204" pitchFamily="34" charset="0"/>
                      </a:endParaRPr>
                    </a:p>
                  </a:txBody>
                  <a:tcPr marL="6326" marR="151857" marT="6326" marB="0" anchor="ctr"/>
                </a:tc>
                <a:tc>
                  <a:txBody>
                    <a:bodyPr/>
                    <a:lstStyle/>
                    <a:p>
                      <a:pPr algn="r" rtl="0" fontAlgn="ctr"/>
                      <a:r>
                        <a:rPr lang="en-US" sz="2400" u="none" strike="noStrike">
                          <a:effectLst/>
                        </a:rPr>
                        <a:t>14.3</a:t>
                      </a:r>
                      <a:endParaRPr lang="en-US" sz="2400" b="0" i="0" u="none" strike="noStrike">
                        <a:solidFill>
                          <a:srgbClr val="000000"/>
                        </a:solidFill>
                        <a:effectLst/>
                        <a:latin typeface="Calibri" panose="020F0502020204030204" pitchFamily="34" charset="0"/>
                      </a:endParaRPr>
                    </a:p>
                  </a:txBody>
                  <a:tcPr marL="6326" marR="151857" marT="6326" marB="0" anchor="ctr"/>
                </a:tc>
                <a:extLst>
                  <a:ext uri="{0D108BD9-81ED-4DB2-BD59-A6C34878D82A}">
                    <a16:rowId xmlns:a16="http://schemas.microsoft.com/office/drawing/2014/main" val="3749924802"/>
                  </a:ext>
                </a:extLst>
              </a:tr>
              <a:tr h="392916">
                <a:tc>
                  <a:txBody>
                    <a:bodyPr/>
                    <a:lstStyle/>
                    <a:p>
                      <a:pPr algn="r" fontAlgn="b"/>
                      <a:r>
                        <a:rPr lang="en-US" sz="2400" u="none" strike="noStrike">
                          <a:effectLst/>
                        </a:rPr>
                        <a:t>Top 20</a:t>
                      </a:r>
                      <a:endParaRPr lang="en-US" sz="2400" b="1" i="0" u="none" strike="noStrike">
                        <a:effectLst/>
                        <a:latin typeface="Calibri" panose="020F0502020204030204" pitchFamily="34" charset="0"/>
                      </a:endParaRPr>
                    </a:p>
                  </a:txBody>
                  <a:tcPr marL="6326" marR="6326" marT="6326" marB="0" anchor="b"/>
                </a:tc>
                <a:tc>
                  <a:txBody>
                    <a:bodyPr/>
                    <a:lstStyle/>
                    <a:p>
                      <a:pPr algn="r" rtl="0" fontAlgn="ctr"/>
                      <a:r>
                        <a:rPr lang="en-US" sz="2400" u="none" strike="noStrike">
                          <a:effectLst/>
                        </a:rPr>
                        <a:t>76.5</a:t>
                      </a:r>
                      <a:endParaRPr lang="en-US" sz="2400" b="0" i="0" u="none" strike="noStrike">
                        <a:solidFill>
                          <a:srgbClr val="000000"/>
                        </a:solidFill>
                        <a:effectLst/>
                        <a:latin typeface="Calibri" panose="020F0502020204030204" pitchFamily="34" charset="0"/>
                      </a:endParaRPr>
                    </a:p>
                  </a:txBody>
                  <a:tcPr marL="6326" marR="151857" marT="6326" marB="0" anchor="ctr"/>
                </a:tc>
                <a:tc>
                  <a:txBody>
                    <a:bodyPr/>
                    <a:lstStyle/>
                    <a:p>
                      <a:pPr algn="r" rtl="0" fontAlgn="ctr"/>
                      <a:r>
                        <a:rPr lang="en-US" sz="2400" u="none" strike="noStrike">
                          <a:effectLst/>
                        </a:rPr>
                        <a:t>40.0</a:t>
                      </a:r>
                      <a:endParaRPr lang="en-US" sz="2400" b="0" i="0" u="none" strike="noStrike">
                        <a:solidFill>
                          <a:srgbClr val="000000"/>
                        </a:solidFill>
                        <a:effectLst/>
                        <a:latin typeface="Calibri" panose="020F0502020204030204" pitchFamily="34" charset="0"/>
                      </a:endParaRPr>
                    </a:p>
                  </a:txBody>
                  <a:tcPr marL="6326" marR="151857" marT="6326" marB="0" anchor="ctr"/>
                </a:tc>
                <a:extLst>
                  <a:ext uri="{0D108BD9-81ED-4DB2-BD59-A6C34878D82A}">
                    <a16:rowId xmlns:a16="http://schemas.microsoft.com/office/drawing/2014/main" val="2215438643"/>
                  </a:ext>
                </a:extLst>
              </a:tr>
              <a:tr h="392916">
                <a:tc>
                  <a:txBody>
                    <a:bodyPr/>
                    <a:lstStyle/>
                    <a:p>
                      <a:pPr algn="r" fontAlgn="b"/>
                      <a:r>
                        <a:rPr lang="en-US" sz="2400" u="none" strike="noStrike" dirty="0">
                          <a:solidFill>
                            <a:srgbClr val="FF0000"/>
                          </a:solidFill>
                          <a:effectLst/>
                        </a:rPr>
                        <a:t>Total</a:t>
                      </a:r>
                      <a:endParaRPr lang="en-US" sz="2400" b="1" i="0" u="none" strike="noStrike" dirty="0">
                        <a:solidFill>
                          <a:srgbClr val="FF0000"/>
                        </a:solidFill>
                        <a:effectLst/>
                        <a:latin typeface="Calibri" panose="020F0502020204030204" pitchFamily="34" charset="0"/>
                      </a:endParaRPr>
                    </a:p>
                  </a:txBody>
                  <a:tcPr marL="6326" marR="6326" marT="6326" marB="0" anchor="b"/>
                </a:tc>
                <a:tc>
                  <a:txBody>
                    <a:bodyPr/>
                    <a:lstStyle/>
                    <a:p>
                      <a:pPr algn="r" rtl="0" fontAlgn="ctr"/>
                      <a:r>
                        <a:rPr lang="en-US" sz="2400" u="none" strike="noStrike">
                          <a:solidFill>
                            <a:srgbClr val="FF0000"/>
                          </a:solidFill>
                          <a:effectLst/>
                        </a:rPr>
                        <a:t>26.4</a:t>
                      </a:r>
                      <a:endParaRPr lang="en-US" sz="2400" b="0" i="0" u="none" strike="noStrike">
                        <a:solidFill>
                          <a:srgbClr val="FF0000"/>
                        </a:solidFill>
                        <a:effectLst/>
                        <a:latin typeface="Calibri" panose="020F0502020204030204" pitchFamily="34" charset="0"/>
                      </a:endParaRPr>
                    </a:p>
                  </a:txBody>
                  <a:tcPr marL="6326" marR="151857" marT="6326" marB="0" anchor="ctr"/>
                </a:tc>
                <a:tc>
                  <a:txBody>
                    <a:bodyPr/>
                    <a:lstStyle/>
                    <a:p>
                      <a:pPr algn="r" rtl="0" fontAlgn="ctr"/>
                      <a:r>
                        <a:rPr lang="en-US" sz="2400" u="none" strike="noStrike" dirty="0">
                          <a:solidFill>
                            <a:srgbClr val="FF0000"/>
                          </a:solidFill>
                          <a:effectLst/>
                        </a:rPr>
                        <a:t>10.9</a:t>
                      </a:r>
                      <a:endParaRPr lang="en-US" sz="2400" b="0" i="0" u="none" strike="noStrike" dirty="0">
                        <a:solidFill>
                          <a:srgbClr val="FF0000"/>
                        </a:solidFill>
                        <a:effectLst/>
                        <a:latin typeface="Calibri" panose="020F0502020204030204" pitchFamily="34" charset="0"/>
                      </a:endParaRPr>
                    </a:p>
                  </a:txBody>
                  <a:tcPr marL="6326" marR="151857" marT="6326" marB="0" anchor="ctr"/>
                </a:tc>
                <a:extLst>
                  <a:ext uri="{0D108BD9-81ED-4DB2-BD59-A6C34878D82A}">
                    <a16:rowId xmlns:a16="http://schemas.microsoft.com/office/drawing/2014/main" val="2205851069"/>
                  </a:ext>
                </a:extLst>
              </a:tr>
              <a:tr h="392916">
                <a:tc>
                  <a:txBody>
                    <a:bodyPr/>
                    <a:lstStyle/>
                    <a:p>
                      <a:pPr algn="l" fontAlgn="b"/>
                      <a:r>
                        <a:rPr lang="en-US" sz="2400" u="none" strike="noStrike">
                          <a:effectLst/>
                        </a:rPr>
                        <a:t>Addendum</a:t>
                      </a:r>
                      <a:endParaRPr lang="en-US" sz="2400" b="1" i="0" u="none" strike="noStrike">
                        <a:effectLst/>
                        <a:latin typeface="Calibri" panose="020F0502020204030204" pitchFamily="34" charset="0"/>
                      </a:endParaRPr>
                    </a:p>
                  </a:txBody>
                  <a:tcPr marL="6326" marR="6326" marT="6326" marB="0" anchor="b"/>
                </a:tc>
                <a:tc>
                  <a:txBody>
                    <a:bodyPr/>
                    <a:lstStyle/>
                    <a:p>
                      <a:pPr algn="r" fontAlgn="b"/>
                      <a:endParaRPr lang="en-US" sz="2400" b="0" i="0" u="none" strike="noStrike" dirty="0">
                        <a:effectLst/>
                        <a:latin typeface="Calibri" panose="020F0502020204030204" pitchFamily="34" charset="0"/>
                      </a:endParaRPr>
                    </a:p>
                  </a:txBody>
                  <a:tcPr marL="6326" marR="6326" marT="6326" marB="0" anchor="b"/>
                </a:tc>
                <a:tc>
                  <a:txBody>
                    <a:bodyPr/>
                    <a:lstStyle/>
                    <a:p>
                      <a:pPr algn="r" fontAlgn="b"/>
                      <a:endParaRPr lang="en-US" sz="2400" b="0" i="0" u="none" strike="noStrike" dirty="0">
                        <a:effectLst/>
                        <a:latin typeface="Calibri" panose="020F0502020204030204" pitchFamily="34" charset="0"/>
                      </a:endParaRPr>
                    </a:p>
                  </a:txBody>
                  <a:tcPr marL="6326" marR="6326" marT="6326" marB="0" anchor="b"/>
                </a:tc>
                <a:extLst>
                  <a:ext uri="{0D108BD9-81ED-4DB2-BD59-A6C34878D82A}">
                    <a16:rowId xmlns:a16="http://schemas.microsoft.com/office/drawing/2014/main" val="1444039262"/>
                  </a:ext>
                </a:extLst>
              </a:tr>
              <a:tr h="392916">
                <a:tc>
                  <a:txBody>
                    <a:bodyPr/>
                    <a:lstStyle/>
                    <a:p>
                      <a:pPr algn="r" fontAlgn="b"/>
                      <a:r>
                        <a:rPr lang="en-US" sz="2400" u="none" strike="noStrike">
                          <a:effectLst/>
                        </a:rPr>
                        <a:t>Top 1 Percent</a:t>
                      </a:r>
                      <a:endParaRPr lang="en-US" sz="2400" b="1" i="0" u="none" strike="noStrike">
                        <a:effectLst/>
                        <a:latin typeface="Calibri" panose="020F0502020204030204" pitchFamily="34" charset="0"/>
                      </a:endParaRPr>
                    </a:p>
                  </a:txBody>
                  <a:tcPr marL="6326" marR="6326" marT="6326" marB="0" anchor="b"/>
                </a:tc>
                <a:tc>
                  <a:txBody>
                    <a:bodyPr/>
                    <a:lstStyle/>
                    <a:p>
                      <a:pPr algn="r" rtl="0" fontAlgn="ctr"/>
                      <a:r>
                        <a:rPr lang="en-US" sz="2400" u="none" strike="noStrike" dirty="0">
                          <a:effectLst/>
                        </a:rPr>
                        <a:t>92.1</a:t>
                      </a:r>
                      <a:endParaRPr lang="en-US" sz="2400" b="0" i="0" u="none" strike="noStrike" dirty="0">
                        <a:solidFill>
                          <a:srgbClr val="000000"/>
                        </a:solidFill>
                        <a:effectLst/>
                        <a:latin typeface="Calibri" panose="020F0502020204030204" pitchFamily="34" charset="0"/>
                      </a:endParaRPr>
                    </a:p>
                  </a:txBody>
                  <a:tcPr marL="6326" marR="151857" marT="6326" marB="0" anchor="ctr"/>
                </a:tc>
                <a:tc>
                  <a:txBody>
                    <a:bodyPr/>
                    <a:lstStyle/>
                    <a:p>
                      <a:pPr algn="r" rtl="0" fontAlgn="ctr"/>
                      <a:r>
                        <a:rPr lang="en-US" sz="2400" u="none" strike="noStrike">
                          <a:effectLst/>
                        </a:rPr>
                        <a:t>77.0</a:t>
                      </a:r>
                      <a:endParaRPr lang="en-US" sz="2400" b="0" i="0" u="none" strike="noStrike">
                        <a:solidFill>
                          <a:srgbClr val="000000"/>
                        </a:solidFill>
                        <a:effectLst/>
                        <a:latin typeface="Calibri" panose="020F0502020204030204" pitchFamily="34" charset="0"/>
                      </a:endParaRPr>
                    </a:p>
                  </a:txBody>
                  <a:tcPr marL="6326" marR="151857" marT="6326" marB="0" anchor="ctr"/>
                </a:tc>
                <a:extLst>
                  <a:ext uri="{0D108BD9-81ED-4DB2-BD59-A6C34878D82A}">
                    <a16:rowId xmlns:a16="http://schemas.microsoft.com/office/drawing/2014/main" val="2287901919"/>
                  </a:ext>
                </a:extLst>
              </a:tr>
              <a:tr h="735220">
                <a:tc>
                  <a:txBody>
                    <a:bodyPr/>
                    <a:lstStyle/>
                    <a:p>
                      <a:pPr algn="r" fontAlgn="b"/>
                      <a:r>
                        <a:rPr lang="en-US" sz="2400" u="none" strike="noStrike" dirty="0">
                          <a:effectLst/>
                        </a:rPr>
                        <a:t>Top 0.1 Percent</a:t>
                      </a:r>
                      <a:endParaRPr lang="en-US" sz="2400" b="1" i="0" u="none" strike="noStrike" dirty="0">
                        <a:effectLst/>
                        <a:latin typeface="Calibri" panose="020F0502020204030204" pitchFamily="34" charset="0"/>
                      </a:endParaRPr>
                    </a:p>
                  </a:txBody>
                  <a:tcPr marL="6326" marR="6326" marT="6326" marB="0" anchor="b"/>
                </a:tc>
                <a:tc>
                  <a:txBody>
                    <a:bodyPr/>
                    <a:lstStyle/>
                    <a:p>
                      <a:pPr algn="r" rtl="0" fontAlgn="ctr"/>
                      <a:endParaRPr lang="en-US" sz="2400" u="none" strike="noStrike" dirty="0">
                        <a:effectLst/>
                      </a:endParaRPr>
                    </a:p>
                    <a:p>
                      <a:pPr algn="r" rtl="0" fontAlgn="ctr"/>
                      <a:r>
                        <a:rPr lang="en-US" sz="2400" u="none" strike="noStrike" dirty="0">
                          <a:effectLst/>
                        </a:rPr>
                        <a:t>92.9</a:t>
                      </a:r>
                      <a:endParaRPr lang="en-US" sz="2400" b="0" i="0" u="none" strike="noStrike" dirty="0">
                        <a:solidFill>
                          <a:srgbClr val="7030A0"/>
                        </a:solidFill>
                        <a:effectLst/>
                        <a:latin typeface="Calibri" panose="020F0502020204030204" pitchFamily="34" charset="0"/>
                      </a:endParaRPr>
                    </a:p>
                  </a:txBody>
                  <a:tcPr marL="6326" marR="151857" marT="6326" marB="0" anchor="ctr"/>
                </a:tc>
                <a:tc>
                  <a:txBody>
                    <a:bodyPr/>
                    <a:lstStyle/>
                    <a:p>
                      <a:pPr algn="r" rtl="0" fontAlgn="ctr"/>
                      <a:endParaRPr lang="en-US" sz="2400" u="none" strike="noStrike" dirty="0">
                        <a:effectLst/>
                      </a:endParaRPr>
                    </a:p>
                    <a:p>
                      <a:pPr algn="r" rtl="0" fontAlgn="ctr"/>
                      <a:r>
                        <a:rPr lang="en-US" sz="2400" u="none" strike="noStrike" dirty="0">
                          <a:effectLst/>
                        </a:rPr>
                        <a:t>85.7</a:t>
                      </a:r>
                      <a:endParaRPr lang="en-US" sz="2400" b="0" i="0" u="none" strike="noStrike" dirty="0">
                        <a:solidFill>
                          <a:srgbClr val="7030A0"/>
                        </a:solidFill>
                        <a:effectLst/>
                        <a:latin typeface="Calibri" panose="020F0502020204030204" pitchFamily="34" charset="0"/>
                      </a:endParaRPr>
                    </a:p>
                  </a:txBody>
                  <a:tcPr marL="6326" marR="151857" marT="6326" marB="0" anchor="ctr"/>
                </a:tc>
                <a:extLst>
                  <a:ext uri="{0D108BD9-81ED-4DB2-BD59-A6C34878D82A}">
                    <a16:rowId xmlns:a16="http://schemas.microsoft.com/office/drawing/2014/main" val="3067434686"/>
                  </a:ext>
                </a:extLst>
              </a:tr>
            </a:tbl>
          </a:graphicData>
        </a:graphic>
      </p:graphicFrame>
    </p:spTree>
    <p:extLst>
      <p:ext uri="{BB962C8B-B14F-4D97-AF65-F5344CB8AC3E}">
        <p14:creationId xmlns:p14="http://schemas.microsoft.com/office/powerpoint/2010/main" val="534600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197F4-3090-4732-AF93-EBD6ACFCA8AD}"/>
              </a:ext>
            </a:extLst>
          </p:cNvPr>
          <p:cNvSpPr>
            <a:spLocks noGrp="1"/>
          </p:cNvSpPr>
          <p:nvPr>
            <p:ph type="title"/>
          </p:nvPr>
        </p:nvSpPr>
        <p:spPr/>
        <p:txBody>
          <a:bodyPr>
            <a:normAutofit fontScale="90000"/>
          </a:bodyPr>
          <a:lstStyle/>
          <a:p>
            <a:r>
              <a:rPr lang="en-US" dirty="0"/>
              <a:t>Ways to reduce taxes while being charitable</a:t>
            </a:r>
          </a:p>
        </p:txBody>
      </p:sp>
      <p:sp>
        <p:nvSpPr>
          <p:cNvPr id="3" name="Content Placeholder 4">
            <a:extLst>
              <a:ext uri="{FF2B5EF4-FFF2-40B4-BE49-F238E27FC236}">
                <a16:creationId xmlns:a16="http://schemas.microsoft.com/office/drawing/2014/main" id="{ECEF174B-6BF6-45CE-9D6C-FE8DED8418C5}"/>
              </a:ext>
            </a:extLst>
          </p:cNvPr>
          <p:cNvSpPr txBox="1">
            <a:spLocks/>
          </p:cNvSpPr>
          <p:nvPr/>
        </p:nvSpPr>
        <p:spPr>
          <a:xfrm>
            <a:off x="228600" y="1600200"/>
            <a:ext cx="8763000" cy="533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dirty="0"/>
              <a:t>Bunch your charitable donations in 1 year.</a:t>
            </a:r>
          </a:p>
          <a:p>
            <a:pPr marL="914400" lvl="1" indent="-514350">
              <a:buFont typeface="+mj-lt"/>
              <a:buAutoNum type="arabicPeriod"/>
            </a:pPr>
            <a:r>
              <a:rPr lang="en-US" dirty="0">
                <a:solidFill>
                  <a:srgbClr val="000000"/>
                </a:solidFill>
                <a:latin typeface="Domine"/>
              </a:rPr>
              <a:t>Give a substantial gift of appreciated securities to a “charitable trust.” (e.g., Vanguard, Fidelity).</a:t>
            </a:r>
          </a:p>
          <a:p>
            <a:pPr marL="914400" lvl="1" indent="-514350">
              <a:buFont typeface="+mj-lt"/>
              <a:buAutoNum type="arabicPeriod"/>
            </a:pPr>
            <a:r>
              <a:rPr lang="en-US" dirty="0">
                <a:solidFill>
                  <a:srgbClr val="000000"/>
                </a:solidFill>
                <a:latin typeface="Domine"/>
              </a:rPr>
              <a:t>You can then direct the trust to “make a grant,”  to the charity of your choice (minimum $500).</a:t>
            </a:r>
          </a:p>
          <a:p>
            <a:pPr marL="514350" indent="-514350">
              <a:buFont typeface="+mj-lt"/>
              <a:buAutoNum type="arabicPeriod"/>
            </a:pPr>
            <a:r>
              <a:rPr lang="en-US" dirty="0">
                <a:solidFill>
                  <a:srgbClr val="000000"/>
                </a:solidFill>
                <a:latin typeface="Domine"/>
              </a:rPr>
              <a:t>Have your RMD from pensions go </a:t>
            </a:r>
            <a:r>
              <a:rPr lang="en-US" i="1" dirty="0">
                <a:solidFill>
                  <a:srgbClr val="000000"/>
                </a:solidFill>
                <a:latin typeface="Domine"/>
              </a:rPr>
              <a:t>directly</a:t>
            </a:r>
            <a:r>
              <a:rPr lang="en-US" dirty="0">
                <a:solidFill>
                  <a:srgbClr val="000000"/>
                </a:solidFill>
                <a:latin typeface="Domine"/>
              </a:rPr>
              <a:t> to a charity.</a:t>
            </a:r>
          </a:p>
          <a:p>
            <a:pPr marL="0" indent="0">
              <a:buNone/>
            </a:pPr>
            <a:r>
              <a:rPr lang="en-US" dirty="0">
                <a:solidFill>
                  <a:srgbClr val="000000"/>
                </a:solidFill>
                <a:latin typeface="Domine"/>
              </a:rPr>
              <a:t>Sadly, you cannot </a:t>
            </a:r>
            <a:r>
              <a:rPr lang="en-US">
                <a:solidFill>
                  <a:srgbClr val="000000"/>
                </a:solidFill>
                <a:latin typeface="Domine"/>
              </a:rPr>
              <a:t>direct RMDs </a:t>
            </a:r>
            <a:r>
              <a:rPr lang="en-US" dirty="0">
                <a:solidFill>
                  <a:srgbClr val="000000"/>
                </a:solidFill>
                <a:latin typeface="Domine"/>
              </a:rPr>
              <a:t>to a charitable trust.</a:t>
            </a:r>
          </a:p>
          <a:p>
            <a:pPr marL="0" indent="0">
              <a:buNone/>
            </a:pPr>
            <a:r>
              <a:rPr lang="en-US" dirty="0">
                <a:solidFill>
                  <a:srgbClr val="000000"/>
                </a:solidFill>
                <a:latin typeface="Domine"/>
              </a:rPr>
              <a:t>Usual caveats apply:  consult your tax accountant.</a:t>
            </a:r>
          </a:p>
          <a:p>
            <a:pPr marL="514350" indent="-514350">
              <a:buFont typeface="+mj-lt"/>
              <a:buAutoNum type="arabicPeriod"/>
            </a:pPr>
            <a:endParaRPr lang="en-US" dirty="0">
              <a:solidFill>
                <a:srgbClr val="000000"/>
              </a:solidFill>
              <a:latin typeface="Domine"/>
            </a:endParaRPr>
          </a:p>
          <a:p>
            <a:pPr marL="571500" indent="-571500">
              <a:buFont typeface="+mj-lt"/>
              <a:buAutoNum type="arabicPeriod"/>
            </a:pPr>
            <a:endParaRPr lang="en-US" dirty="0">
              <a:solidFill>
                <a:srgbClr val="000000"/>
              </a:solidFill>
              <a:latin typeface="Domine"/>
            </a:endParaRPr>
          </a:p>
        </p:txBody>
      </p:sp>
    </p:spTree>
    <p:extLst>
      <p:ext uri="{BB962C8B-B14F-4D97-AF65-F5344CB8AC3E}">
        <p14:creationId xmlns:p14="http://schemas.microsoft.com/office/powerpoint/2010/main" val="983778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CEB50-4201-401A-9B23-6F38E9CD4C34}"/>
              </a:ext>
            </a:extLst>
          </p:cNvPr>
          <p:cNvSpPr>
            <a:spLocks noGrp="1"/>
          </p:cNvSpPr>
          <p:nvPr>
            <p:ph type="title"/>
          </p:nvPr>
        </p:nvSpPr>
        <p:spPr/>
        <p:txBody>
          <a:bodyPr/>
          <a:lstStyle/>
          <a:p>
            <a:r>
              <a:rPr lang="en-US" dirty="0"/>
              <a:t>Back to II.2: Output &amp; Incentives</a:t>
            </a:r>
          </a:p>
        </p:txBody>
      </p:sp>
      <p:sp>
        <p:nvSpPr>
          <p:cNvPr id="3" name="Content Placeholder 4">
            <a:extLst>
              <a:ext uri="{FF2B5EF4-FFF2-40B4-BE49-F238E27FC236}">
                <a16:creationId xmlns:a16="http://schemas.microsoft.com/office/drawing/2014/main" id="{B914A859-6381-4ECA-BE26-E430866E1D08}"/>
              </a:ext>
            </a:extLst>
          </p:cNvPr>
          <p:cNvSpPr txBox="1">
            <a:spLocks/>
          </p:cNvSpPr>
          <p:nvPr/>
        </p:nvSpPr>
        <p:spPr>
          <a:xfrm>
            <a:off x="228600" y="1600200"/>
            <a:ext cx="8763000" cy="533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dirty="0"/>
              <a:t>Reducing taxes on </a:t>
            </a:r>
            <a:r>
              <a:rPr lang="en-US" dirty="0">
                <a:solidFill>
                  <a:srgbClr val="000000"/>
                </a:solidFill>
                <a:latin typeface="Domine"/>
              </a:rPr>
              <a:t>work effort, saving and investment increases these activities raising the total supply of goods and services.</a:t>
            </a:r>
          </a:p>
          <a:p>
            <a:pPr marL="514350" indent="-514350">
              <a:buFont typeface="+mj-lt"/>
              <a:buAutoNum type="arabicPeriod"/>
            </a:pPr>
            <a:r>
              <a:rPr lang="en-US" dirty="0">
                <a:solidFill>
                  <a:srgbClr val="000000"/>
                </a:solidFill>
                <a:latin typeface="Domine"/>
              </a:rPr>
              <a:t>Here again, the marginal/average rate distinction is crucial.</a:t>
            </a:r>
          </a:p>
          <a:p>
            <a:pPr marL="514350" indent="-514350">
              <a:buFont typeface="+mj-lt"/>
              <a:buAutoNum type="arabicPeriod"/>
            </a:pPr>
            <a:r>
              <a:rPr lang="en-US" dirty="0">
                <a:solidFill>
                  <a:srgbClr val="000000"/>
                </a:solidFill>
                <a:latin typeface="Domine"/>
              </a:rPr>
              <a:t>The lower the marginal rate, the less the disincentive.</a:t>
            </a:r>
          </a:p>
          <a:p>
            <a:pPr marL="571500" indent="-571500">
              <a:buFont typeface="+mj-lt"/>
              <a:buAutoNum type="arabicPeriod"/>
            </a:pPr>
            <a:endParaRPr lang="en-US" dirty="0">
              <a:solidFill>
                <a:srgbClr val="000000"/>
              </a:solidFill>
              <a:latin typeface="Domine"/>
            </a:endParaRPr>
          </a:p>
        </p:txBody>
      </p:sp>
    </p:spTree>
    <p:extLst>
      <p:ext uri="{BB962C8B-B14F-4D97-AF65-F5344CB8AC3E}">
        <p14:creationId xmlns:p14="http://schemas.microsoft.com/office/powerpoint/2010/main" val="298387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D6435-6077-472C-BC56-C8E222921D35}"/>
              </a:ext>
            </a:extLst>
          </p:cNvPr>
          <p:cNvSpPr>
            <a:spLocks noGrp="1"/>
          </p:cNvSpPr>
          <p:nvPr>
            <p:ph type="title"/>
          </p:nvPr>
        </p:nvSpPr>
        <p:spPr/>
        <p:txBody>
          <a:bodyPr>
            <a:normAutofit fontScale="90000"/>
          </a:bodyPr>
          <a:lstStyle/>
          <a:p>
            <a:r>
              <a:rPr lang="en-US" dirty="0"/>
              <a:t>Tax Incentives Made Ronald Reagan a Republican</a:t>
            </a:r>
          </a:p>
        </p:txBody>
      </p:sp>
      <p:sp>
        <p:nvSpPr>
          <p:cNvPr id="3" name="Rectangle 2">
            <a:extLst>
              <a:ext uri="{FF2B5EF4-FFF2-40B4-BE49-F238E27FC236}">
                <a16:creationId xmlns:a16="http://schemas.microsoft.com/office/drawing/2014/main" id="{E0D4396D-AFA8-4684-8F9E-F36A27859A99}"/>
              </a:ext>
            </a:extLst>
          </p:cNvPr>
          <p:cNvSpPr/>
          <p:nvPr/>
        </p:nvSpPr>
        <p:spPr>
          <a:xfrm>
            <a:off x="384586" y="1698874"/>
            <a:ext cx="8229600" cy="1938992"/>
          </a:xfrm>
          <a:prstGeom prst="rect">
            <a:avLst/>
          </a:prstGeom>
        </p:spPr>
        <p:txBody>
          <a:bodyPr wrap="square">
            <a:spAutoFit/>
          </a:bodyPr>
          <a:lstStyle/>
          <a:p>
            <a:pPr fontAlgn="base"/>
            <a:r>
              <a:rPr lang="en-US" sz="2400" b="1" dirty="0">
                <a:solidFill>
                  <a:srgbClr val="333333"/>
                </a:solidFill>
                <a:latin typeface="inherit"/>
              </a:rPr>
              <a:t>At his Hollywood height</a:t>
            </a:r>
            <a:r>
              <a:rPr lang="en-US" sz="2400" dirty="0">
                <a:solidFill>
                  <a:srgbClr val="333333"/>
                </a:solidFill>
                <a:latin typeface="Helvetica" panose="020B0604020202020204" pitchFamily="34" charset="0"/>
              </a:rPr>
              <a:t>, actor Ronnie Reagan was making $400,000 per picture. With the top federal tax rate over 90 percent, Reagan </a:t>
            </a:r>
            <a:r>
              <a:rPr lang="en-US" sz="2400" dirty="0">
                <a:latin typeface="inherit"/>
                <a:hlinkClick r:id="rId2"/>
              </a:rPr>
              <a:t>used to tell</a:t>
            </a:r>
            <a:r>
              <a:rPr lang="en-US" sz="2400" dirty="0">
                <a:latin typeface="Helvetica" panose="020B0604020202020204" pitchFamily="34" charset="0"/>
              </a:rPr>
              <a:t> </a:t>
            </a:r>
            <a:r>
              <a:rPr lang="en-US" sz="2400" dirty="0">
                <a:solidFill>
                  <a:srgbClr val="333333"/>
                </a:solidFill>
                <a:latin typeface="Helvetica" panose="020B0604020202020204" pitchFamily="34" charset="0"/>
              </a:rPr>
              <a:t>his White House chief of staff Donald Regan, he always chose to “loaf” around rather than make more than two pictures a year.  </a:t>
            </a:r>
          </a:p>
        </p:txBody>
      </p:sp>
      <p:sp>
        <p:nvSpPr>
          <p:cNvPr id="4" name="Rectangle 3">
            <a:extLst>
              <a:ext uri="{FF2B5EF4-FFF2-40B4-BE49-F238E27FC236}">
                <a16:creationId xmlns:a16="http://schemas.microsoft.com/office/drawing/2014/main" id="{8948BD97-9130-40E9-BBB9-465950F1A434}"/>
              </a:ext>
            </a:extLst>
          </p:cNvPr>
          <p:cNvSpPr/>
          <p:nvPr/>
        </p:nvSpPr>
        <p:spPr>
          <a:xfrm>
            <a:off x="381000" y="3962400"/>
            <a:ext cx="8458200" cy="1846659"/>
          </a:xfrm>
          <a:prstGeom prst="rect">
            <a:avLst/>
          </a:prstGeom>
        </p:spPr>
        <p:txBody>
          <a:bodyPr wrap="square">
            <a:spAutoFit/>
          </a:bodyPr>
          <a:lstStyle/>
          <a:p>
            <a:pPr fontAlgn="base"/>
            <a:r>
              <a:rPr lang="en-US" sz="2400" dirty="0">
                <a:solidFill>
                  <a:srgbClr val="333333"/>
                </a:solidFill>
                <a:latin typeface="Helvetica" panose="020B0604020202020204" pitchFamily="34" charset="0"/>
              </a:rPr>
              <a:t>“Why should I have done a third picture, even if it was </a:t>
            </a:r>
            <a:r>
              <a:rPr lang="en-US" sz="2400" i="1" dirty="0">
                <a:solidFill>
                  <a:srgbClr val="333333"/>
                </a:solidFill>
                <a:latin typeface="inherit"/>
              </a:rPr>
              <a:t>Gone with the Wind</a:t>
            </a:r>
            <a:r>
              <a:rPr lang="en-US" sz="2400" dirty="0">
                <a:solidFill>
                  <a:srgbClr val="333333"/>
                </a:solidFill>
                <a:latin typeface="Helvetica" panose="020B0604020202020204" pitchFamily="34" charset="0"/>
              </a:rPr>
              <a:t>?” Regan remembers Reagan asking. “What good would it have done me?”</a:t>
            </a:r>
            <a:br>
              <a:rPr lang="en-US" sz="2400" dirty="0">
                <a:solidFill>
                  <a:srgbClr val="333333"/>
                </a:solidFill>
                <a:latin typeface="Helvetica" panose="020B0604020202020204" pitchFamily="34" charset="0"/>
              </a:rPr>
            </a:br>
            <a:r>
              <a:rPr lang="en-US" dirty="0"/>
              <a:t>http://toomuchonline.org/the-tax-that-turned-ronald-reagan-right/</a:t>
            </a:r>
          </a:p>
          <a:p>
            <a:pPr fontAlgn="base"/>
            <a:endParaRPr lang="en-US" sz="2400" dirty="0">
              <a:solidFill>
                <a:srgbClr val="333333"/>
              </a:solidFill>
              <a:latin typeface="Helvetica" panose="020B0604020202020204" pitchFamily="34" charset="0"/>
            </a:endParaRPr>
          </a:p>
        </p:txBody>
      </p:sp>
    </p:spTree>
    <p:extLst>
      <p:ext uri="{BB962C8B-B14F-4D97-AF65-F5344CB8AC3E}">
        <p14:creationId xmlns:p14="http://schemas.microsoft.com/office/powerpoint/2010/main" val="2853061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DF234-1DB1-4A5A-95A0-DDAFF50C685F}"/>
              </a:ext>
            </a:extLst>
          </p:cNvPr>
          <p:cNvSpPr>
            <a:spLocks noGrp="1"/>
          </p:cNvSpPr>
          <p:nvPr>
            <p:ph type="title"/>
          </p:nvPr>
        </p:nvSpPr>
        <p:spPr/>
        <p:txBody>
          <a:bodyPr/>
          <a:lstStyle/>
          <a:p>
            <a:r>
              <a:rPr lang="en-US" dirty="0"/>
              <a:t>History of the Top Marginal Rate</a:t>
            </a:r>
          </a:p>
        </p:txBody>
      </p:sp>
      <p:sp>
        <p:nvSpPr>
          <p:cNvPr id="4" name="TextBox 3">
            <a:extLst>
              <a:ext uri="{FF2B5EF4-FFF2-40B4-BE49-F238E27FC236}">
                <a16:creationId xmlns:a16="http://schemas.microsoft.com/office/drawing/2014/main" id="{71241D9C-2096-4659-8382-868968CC1CD6}"/>
              </a:ext>
            </a:extLst>
          </p:cNvPr>
          <p:cNvSpPr txBox="1"/>
          <p:nvPr/>
        </p:nvSpPr>
        <p:spPr>
          <a:xfrm>
            <a:off x="4267200" y="2133600"/>
            <a:ext cx="4419600" cy="2246769"/>
          </a:xfrm>
          <a:prstGeom prst="rect">
            <a:avLst/>
          </a:prstGeom>
          <a:noFill/>
        </p:spPr>
        <p:txBody>
          <a:bodyPr wrap="square" rtlCol="0">
            <a:spAutoFit/>
          </a:bodyPr>
          <a:lstStyle/>
          <a:p>
            <a:r>
              <a:rPr lang="en-US" sz="2800" dirty="0"/>
              <a:t>The 91% rate in 1963 applied to couple’s income of about $1.4 million in today’s $s.</a:t>
            </a:r>
          </a:p>
          <a:p>
            <a:r>
              <a:rPr lang="en-US" sz="2800" dirty="0"/>
              <a:t>Don’t forget the marginal average distinction.</a:t>
            </a:r>
          </a:p>
        </p:txBody>
      </p:sp>
      <p:sp>
        <p:nvSpPr>
          <p:cNvPr id="5" name="TextBox 4">
            <a:extLst>
              <a:ext uri="{FF2B5EF4-FFF2-40B4-BE49-F238E27FC236}">
                <a16:creationId xmlns:a16="http://schemas.microsoft.com/office/drawing/2014/main" id="{03AA7881-1FE7-4BCB-BF07-76E484EB58A6}"/>
              </a:ext>
            </a:extLst>
          </p:cNvPr>
          <p:cNvSpPr txBox="1"/>
          <p:nvPr/>
        </p:nvSpPr>
        <p:spPr>
          <a:xfrm>
            <a:off x="4191000" y="4354569"/>
            <a:ext cx="4419600" cy="1384995"/>
          </a:xfrm>
          <a:prstGeom prst="rect">
            <a:avLst/>
          </a:prstGeom>
          <a:noFill/>
        </p:spPr>
        <p:txBody>
          <a:bodyPr wrap="square" rtlCol="0">
            <a:spAutoFit/>
          </a:bodyPr>
          <a:lstStyle/>
          <a:p>
            <a:r>
              <a:rPr lang="en-US" sz="2800" dirty="0"/>
              <a:t>Can you identify the Presidents at the time of the tax rate change?</a:t>
            </a:r>
          </a:p>
        </p:txBody>
      </p:sp>
      <p:pic>
        <p:nvPicPr>
          <p:cNvPr id="7" name="Picture 6">
            <a:extLst>
              <a:ext uri="{FF2B5EF4-FFF2-40B4-BE49-F238E27FC236}">
                <a16:creationId xmlns:a16="http://schemas.microsoft.com/office/drawing/2014/main" id="{CA122668-6659-414B-A225-40232B2A4B3B}"/>
              </a:ext>
            </a:extLst>
          </p:cNvPr>
          <p:cNvPicPr>
            <a:picLocks noChangeAspect="1"/>
          </p:cNvPicPr>
          <p:nvPr/>
        </p:nvPicPr>
        <p:blipFill>
          <a:blip r:embed="rId2"/>
          <a:stretch>
            <a:fillRect/>
          </a:stretch>
        </p:blipFill>
        <p:spPr>
          <a:xfrm>
            <a:off x="707897" y="1417638"/>
            <a:ext cx="2323313" cy="5486400"/>
          </a:xfrm>
          <a:prstGeom prst="rect">
            <a:avLst/>
          </a:prstGeom>
        </p:spPr>
      </p:pic>
      <p:sp>
        <p:nvSpPr>
          <p:cNvPr id="8" name="TextBox 7">
            <a:extLst>
              <a:ext uri="{FF2B5EF4-FFF2-40B4-BE49-F238E27FC236}">
                <a16:creationId xmlns:a16="http://schemas.microsoft.com/office/drawing/2014/main" id="{311F71F1-8646-4C86-8C65-C58CB41A37F5}"/>
              </a:ext>
            </a:extLst>
          </p:cNvPr>
          <p:cNvSpPr txBox="1"/>
          <p:nvPr/>
        </p:nvSpPr>
        <p:spPr>
          <a:xfrm>
            <a:off x="4114800" y="5739564"/>
            <a:ext cx="4343400" cy="954107"/>
          </a:xfrm>
          <a:prstGeom prst="rect">
            <a:avLst/>
          </a:prstGeom>
          <a:noFill/>
        </p:spPr>
        <p:txBody>
          <a:bodyPr wrap="square" rtlCol="0">
            <a:spAutoFit/>
          </a:bodyPr>
          <a:lstStyle/>
          <a:p>
            <a:r>
              <a:rPr lang="en-US" sz="2800" dirty="0"/>
              <a:t>I agree with Ronnie;  91% is too high.</a:t>
            </a:r>
          </a:p>
        </p:txBody>
      </p:sp>
    </p:spTree>
    <p:extLst>
      <p:ext uri="{BB962C8B-B14F-4D97-AF65-F5344CB8AC3E}">
        <p14:creationId xmlns:p14="http://schemas.microsoft.com/office/powerpoint/2010/main" val="4249097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44F7A-751F-4277-B9DC-6D86AB53DFE1}"/>
              </a:ext>
            </a:extLst>
          </p:cNvPr>
          <p:cNvSpPr>
            <a:spLocks noGrp="1"/>
          </p:cNvSpPr>
          <p:nvPr>
            <p:ph type="title"/>
          </p:nvPr>
        </p:nvSpPr>
        <p:spPr/>
        <p:txBody>
          <a:bodyPr/>
          <a:lstStyle/>
          <a:p>
            <a:r>
              <a:rPr lang="en-US" dirty="0"/>
              <a:t>The infamous “tax wedge”</a:t>
            </a:r>
          </a:p>
        </p:txBody>
      </p:sp>
      <p:sp>
        <p:nvSpPr>
          <p:cNvPr id="3" name="Content Placeholder 4">
            <a:extLst>
              <a:ext uri="{FF2B5EF4-FFF2-40B4-BE49-F238E27FC236}">
                <a16:creationId xmlns:a16="http://schemas.microsoft.com/office/drawing/2014/main" id="{29241A35-AA69-4E9C-81A0-89F9BB84767C}"/>
              </a:ext>
            </a:extLst>
          </p:cNvPr>
          <p:cNvSpPr txBox="1">
            <a:spLocks/>
          </p:cNvSpPr>
          <p:nvPr/>
        </p:nvSpPr>
        <p:spPr>
          <a:xfrm>
            <a:off x="228600" y="1600200"/>
            <a:ext cx="8763000" cy="533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dirty="0"/>
              <a:t>If Ronnie made a third movie in the late 50s for $100,000</a:t>
            </a:r>
          </a:p>
          <a:p>
            <a:pPr marL="914400" lvl="1" indent="-514350">
              <a:buFont typeface="+mj-lt"/>
              <a:buAutoNum type="arabicPeriod"/>
            </a:pPr>
            <a:r>
              <a:rPr lang="en-US" dirty="0"/>
              <a:t>His income taxes would rise by $91,000.</a:t>
            </a:r>
          </a:p>
          <a:p>
            <a:pPr marL="914400" lvl="1" indent="-514350">
              <a:buFont typeface="+mj-lt"/>
              <a:buAutoNum type="arabicPeriod"/>
            </a:pPr>
            <a:r>
              <a:rPr lang="en-US" dirty="0"/>
              <a:t>His benefit would only be $10,000.</a:t>
            </a:r>
          </a:p>
          <a:p>
            <a:pPr marL="514350" indent="-514350">
              <a:buFont typeface="+mj-lt"/>
              <a:buAutoNum type="arabicPeriod"/>
            </a:pPr>
            <a:r>
              <a:rPr lang="en-US" dirty="0"/>
              <a:t>The tax wedge is the fraction of pretax income lost to taxes.  In Ronnie’s case 91%.</a:t>
            </a:r>
          </a:p>
          <a:p>
            <a:pPr marL="514350" indent="-514350">
              <a:buFont typeface="+mj-lt"/>
              <a:buAutoNum type="arabicPeriod"/>
            </a:pPr>
            <a:r>
              <a:rPr lang="en-US" dirty="0"/>
              <a:t>We’ll focus on the portion of the tax wedge caused by income taxes, the marginal income tax rate.</a:t>
            </a:r>
          </a:p>
          <a:p>
            <a:pPr marL="514350" indent="-514350">
              <a:buFont typeface="+mj-lt"/>
              <a:buAutoNum type="arabicPeriod"/>
            </a:pPr>
            <a:endParaRPr lang="en-US" dirty="0">
              <a:solidFill>
                <a:srgbClr val="000000"/>
              </a:solidFill>
              <a:latin typeface="Domine"/>
            </a:endParaRPr>
          </a:p>
          <a:p>
            <a:pPr marL="571500" indent="-571500">
              <a:buFont typeface="+mj-lt"/>
              <a:buAutoNum type="arabicPeriod"/>
            </a:pPr>
            <a:endParaRPr lang="en-US" dirty="0">
              <a:solidFill>
                <a:srgbClr val="000000"/>
              </a:solidFill>
              <a:latin typeface="Domine"/>
            </a:endParaRPr>
          </a:p>
        </p:txBody>
      </p:sp>
    </p:spTree>
    <p:extLst>
      <p:ext uri="{BB962C8B-B14F-4D97-AF65-F5344CB8AC3E}">
        <p14:creationId xmlns:p14="http://schemas.microsoft.com/office/powerpoint/2010/main" val="296898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44F7A-751F-4277-B9DC-6D86AB53DFE1}"/>
              </a:ext>
            </a:extLst>
          </p:cNvPr>
          <p:cNvSpPr>
            <a:spLocks noGrp="1"/>
          </p:cNvSpPr>
          <p:nvPr>
            <p:ph type="title"/>
          </p:nvPr>
        </p:nvSpPr>
        <p:spPr/>
        <p:txBody>
          <a:bodyPr/>
          <a:lstStyle/>
          <a:p>
            <a:r>
              <a:rPr lang="en-US" dirty="0"/>
              <a:t>Supply Side Economics</a:t>
            </a:r>
          </a:p>
        </p:txBody>
      </p:sp>
      <p:sp>
        <p:nvSpPr>
          <p:cNvPr id="3" name="Content Placeholder 4">
            <a:extLst>
              <a:ext uri="{FF2B5EF4-FFF2-40B4-BE49-F238E27FC236}">
                <a16:creationId xmlns:a16="http://schemas.microsoft.com/office/drawing/2014/main" id="{29241A35-AA69-4E9C-81A0-89F9BB84767C}"/>
              </a:ext>
            </a:extLst>
          </p:cNvPr>
          <p:cNvSpPr txBox="1">
            <a:spLocks/>
          </p:cNvSpPr>
          <p:nvPr/>
        </p:nvSpPr>
        <p:spPr>
          <a:xfrm>
            <a:off x="228600" y="1600200"/>
            <a:ext cx="8763000" cy="533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dirty="0"/>
              <a:t>Cutting the marginal tax rates of the affluent and corporations will have a bigger effect on incentives than cutting the marginal tax rates of the poor.</a:t>
            </a:r>
          </a:p>
          <a:p>
            <a:pPr marL="514350" indent="-514350">
              <a:buFont typeface="+mj-lt"/>
              <a:buAutoNum type="arabicPeriod"/>
            </a:pPr>
            <a:r>
              <a:rPr lang="en-US" dirty="0">
                <a:solidFill>
                  <a:srgbClr val="000000"/>
                </a:solidFill>
                <a:latin typeface="Domine"/>
              </a:rPr>
              <a:t>The resulting higher income benefits everybody (trickle down economics)</a:t>
            </a:r>
          </a:p>
          <a:p>
            <a:pPr marL="514350" indent="-514350">
              <a:buFont typeface="+mj-lt"/>
              <a:buAutoNum type="arabicPeriod"/>
            </a:pPr>
            <a:r>
              <a:rPr lang="en-US" dirty="0">
                <a:solidFill>
                  <a:srgbClr val="000000"/>
                </a:solidFill>
                <a:latin typeface="Domine"/>
              </a:rPr>
              <a:t>If the incentive effects on output are big enough the tax cuts can pay for themselves.</a:t>
            </a:r>
          </a:p>
          <a:p>
            <a:pPr marL="0" indent="0">
              <a:buNone/>
            </a:pPr>
            <a:r>
              <a:rPr lang="en-US" dirty="0">
                <a:solidFill>
                  <a:srgbClr val="000000"/>
                </a:solidFill>
                <a:latin typeface="Domine"/>
              </a:rPr>
              <a:t>Last claim is not made by many economists anymore. </a:t>
            </a:r>
          </a:p>
          <a:p>
            <a:pPr marL="514350" indent="-514350">
              <a:buFont typeface="+mj-lt"/>
              <a:buAutoNum type="arabicPeriod"/>
            </a:pPr>
            <a:endParaRPr lang="en-US" dirty="0">
              <a:solidFill>
                <a:srgbClr val="000000"/>
              </a:solidFill>
              <a:latin typeface="Domine"/>
            </a:endParaRPr>
          </a:p>
          <a:p>
            <a:pPr marL="571500" indent="-571500">
              <a:buFont typeface="+mj-lt"/>
              <a:buAutoNum type="arabicPeriod"/>
            </a:pPr>
            <a:endParaRPr lang="en-US" dirty="0">
              <a:solidFill>
                <a:srgbClr val="000000"/>
              </a:solidFill>
              <a:latin typeface="Domine"/>
            </a:endParaRPr>
          </a:p>
        </p:txBody>
      </p:sp>
    </p:spTree>
    <p:extLst>
      <p:ext uri="{BB962C8B-B14F-4D97-AF65-F5344CB8AC3E}">
        <p14:creationId xmlns:p14="http://schemas.microsoft.com/office/powerpoint/2010/main" val="186712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D423A-6A90-41D9-8AD1-538F4155EB60}"/>
              </a:ext>
            </a:extLst>
          </p:cNvPr>
          <p:cNvSpPr>
            <a:spLocks noGrp="1"/>
          </p:cNvSpPr>
          <p:nvPr>
            <p:ph type="title"/>
          </p:nvPr>
        </p:nvSpPr>
        <p:spPr/>
        <p:txBody>
          <a:bodyPr>
            <a:normAutofit fontScale="90000"/>
          </a:bodyPr>
          <a:lstStyle/>
          <a:p>
            <a:r>
              <a:rPr lang="en-US" dirty="0"/>
              <a:t>All Economists Recognize Inefficiency of Taxes</a:t>
            </a:r>
          </a:p>
        </p:txBody>
      </p:sp>
      <p:sp>
        <p:nvSpPr>
          <p:cNvPr id="3" name="Content Placeholder 4">
            <a:extLst>
              <a:ext uri="{FF2B5EF4-FFF2-40B4-BE49-F238E27FC236}">
                <a16:creationId xmlns:a16="http://schemas.microsoft.com/office/drawing/2014/main" id="{4B7278F7-7A17-42C9-9A30-6F6EFB0848CC}"/>
              </a:ext>
            </a:extLst>
          </p:cNvPr>
          <p:cNvSpPr txBox="1">
            <a:spLocks/>
          </p:cNvSpPr>
          <p:nvPr/>
        </p:nvSpPr>
        <p:spPr>
          <a:xfrm>
            <a:off x="228600" y="1600200"/>
            <a:ext cx="87630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1500" indent="-571500">
              <a:buFont typeface="+mj-lt"/>
              <a:buAutoNum type="romanUcPeriod"/>
            </a:pPr>
            <a:r>
              <a:rPr lang="en-US" dirty="0"/>
              <a:t>The necessity to tax leads to less saving, work effort and investment.</a:t>
            </a:r>
          </a:p>
          <a:p>
            <a:pPr marL="0" indent="0">
              <a:buNone/>
            </a:pPr>
            <a:r>
              <a:rPr lang="en-US" dirty="0"/>
              <a:t>(But, would we have been better off if Ronnie had made 3 pictures a year?)</a:t>
            </a:r>
          </a:p>
          <a:p>
            <a:pPr marL="571500" indent="-571500">
              <a:buFont typeface="+mj-lt"/>
              <a:buAutoNum type="romanUcPeriod" startAt="2"/>
            </a:pPr>
            <a:r>
              <a:rPr lang="en-US" dirty="0">
                <a:solidFill>
                  <a:srgbClr val="000000"/>
                </a:solidFill>
                <a:latin typeface="Domine"/>
              </a:rPr>
              <a:t>The higher the marginal tax rate, the smaller the incentives.</a:t>
            </a:r>
          </a:p>
          <a:p>
            <a:pPr marL="571500" indent="-571500">
              <a:buFont typeface="+mj-lt"/>
              <a:buAutoNum type="romanUcPeriod" startAt="2"/>
            </a:pPr>
            <a:r>
              <a:rPr lang="en-US" dirty="0">
                <a:solidFill>
                  <a:srgbClr val="000000"/>
                </a:solidFill>
                <a:latin typeface="Domine"/>
              </a:rPr>
              <a:t>Every economist wants to keep </a:t>
            </a:r>
            <a:r>
              <a:rPr lang="en-US" b="1" i="1" dirty="0">
                <a:solidFill>
                  <a:srgbClr val="000000"/>
                </a:solidFill>
                <a:latin typeface="Domine"/>
              </a:rPr>
              <a:t>marginal</a:t>
            </a:r>
            <a:r>
              <a:rPr lang="en-US" dirty="0">
                <a:solidFill>
                  <a:srgbClr val="000000"/>
                </a:solidFill>
                <a:latin typeface="Domine"/>
              </a:rPr>
              <a:t> tax rates as low as possible.</a:t>
            </a:r>
          </a:p>
          <a:p>
            <a:pPr marL="571500" indent="-571500">
              <a:buFont typeface="+mj-lt"/>
              <a:buAutoNum type="romanUcPeriod" startAt="2"/>
            </a:pPr>
            <a:endParaRPr lang="en-US" dirty="0">
              <a:solidFill>
                <a:srgbClr val="000000"/>
              </a:solidFill>
              <a:latin typeface="Domine"/>
            </a:endParaRPr>
          </a:p>
        </p:txBody>
      </p:sp>
    </p:spTree>
    <p:extLst>
      <p:ext uri="{BB962C8B-B14F-4D97-AF65-F5344CB8AC3E}">
        <p14:creationId xmlns:p14="http://schemas.microsoft.com/office/powerpoint/2010/main" val="4235771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D423A-6A90-41D9-8AD1-538F4155EB60}"/>
              </a:ext>
            </a:extLst>
          </p:cNvPr>
          <p:cNvSpPr>
            <a:spLocks noGrp="1"/>
          </p:cNvSpPr>
          <p:nvPr>
            <p:ph type="title"/>
          </p:nvPr>
        </p:nvSpPr>
        <p:spPr/>
        <p:txBody>
          <a:bodyPr>
            <a:normAutofit fontScale="90000"/>
          </a:bodyPr>
          <a:lstStyle/>
          <a:p>
            <a:r>
              <a:rPr lang="en-US" dirty="0"/>
              <a:t>Lowering Marginal Rates without Lowering Taxes</a:t>
            </a:r>
          </a:p>
        </p:txBody>
      </p:sp>
      <p:sp>
        <p:nvSpPr>
          <p:cNvPr id="3" name="Content Placeholder 4">
            <a:extLst>
              <a:ext uri="{FF2B5EF4-FFF2-40B4-BE49-F238E27FC236}">
                <a16:creationId xmlns:a16="http://schemas.microsoft.com/office/drawing/2014/main" id="{4B7278F7-7A17-42C9-9A30-6F6EFB0848CC}"/>
              </a:ext>
            </a:extLst>
          </p:cNvPr>
          <p:cNvSpPr txBox="1">
            <a:spLocks/>
          </p:cNvSpPr>
          <p:nvPr/>
        </p:nvSpPr>
        <p:spPr>
          <a:xfrm>
            <a:off x="228600" y="1600200"/>
            <a:ext cx="8763000" cy="4525963"/>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1500" indent="-571500">
              <a:buFont typeface="+mj-lt"/>
              <a:buAutoNum type="arabicPeriod"/>
            </a:pPr>
            <a:r>
              <a:rPr lang="en-US" dirty="0"/>
              <a:t>Easy-peasy:  just eliminate all tax credits and deductions:  “base broadening.”</a:t>
            </a:r>
          </a:p>
          <a:p>
            <a:pPr marL="571500" indent="-571500">
              <a:buFont typeface="+mj-lt"/>
              <a:buAutoNum type="arabicPeriod"/>
            </a:pPr>
            <a:r>
              <a:rPr lang="en-US" dirty="0">
                <a:solidFill>
                  <a:srgbClr val="000000"/>
                </a:solidFill>
                <a:latin typeface="Domine"/>
              </a:rPr>
              <a:t>Mitt Romney ran on just such a tax proposal: across the board rate cuts of 20% financed by the elimination of deductions.</a:t>
            </a:r>
          </a:p>
          <a:p>
            <a:pPr marL="971550" lvl="1" indent="-571500">
              <a:buFont typeface="+mj-lt"/>
              <a:buAutoNum type="arabicPeriod"/>
            </a:pPr>
            <a:r>
              <a:rPr lang="en-US" dirty="0">
                <a:solidFill>
                  <a:srgbClr val="000000"/>
                </a:solidFill>
                <a:latin typeface="Domine"/>
              </a:rPr>
              <a:t>Keep average tax rates the same.</a:t>
            </a:r>
          </a:p>
          <a:p>
            <a:pPr marL="971550" lvl="1" indent="-571500">
              <a:buFont typeface="+mj-lt"/>
              <a:buAutoNum type="arabicPeriod"/>
            </a:pPr>
            <a:r>
              <a:rPr lang="en-US" dirty="0">
                <a:solidFill>
                  <a:srgbClr val="000000"/>
                </a:solidFill>
                <a:latin typeface="Domine"/>
              </a:rPr>
              <a:t>Reduce marginal rates to increase incentives</a:t>
            </a:r>
          </a:p>
          <a:p>
            <a:pPr marL="571500" indent="-571500">
              <a:buFont typeface="+mj-lt"/>
              <a:buAutoNum type="arabicPeriod"/>
            </a:pPr>
            <a:r>
              <a:rPr lang="en-US" dirty="0">
                <a:solidFill>
                  <a:srgbClr val="000000"/>
                </a:solidFill>
                <a:latin typeface="Domine"/>
              </a:rPr>
              <a:t>Political and Practical problems of eliminating mortgage interest deduction?</a:t>
            </a:r>
          </a:p>
        </p:txBody>
      </p:sp>
    </p:spTree>
    <p:extLst>
      <p:ext uri="{BB962C8B-B14F-4D97-AF65-F5344CB8AC3E}">
        <p14:creationId xmlns:p14="http://schemas.microsoft.com/office/powerpoint/2010/main" val="1296877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E710C-0250-493C-A4C6-0EEE341871F0}"/>
              </a:ext>
            </a:extLst>
          </p:cNvPr>
          <p:cNvSpPr>
            <a:spLocks noGrp="1"/>
          </p:cNvSpPr>
          <p:nvPr>
            <p:ph type="title"/>
          </p:nvPr>
        </p:nvSpPr>
        <p:spPr/>
        <p:txBody>
          <a:bodyPr>
            <a:normAutofit fontScale="90000"/>
          </a:bodyPr>
          <a:lstStyle/>
          <a:p>
            <a:r>
              <a:rPr lang="en-US" dirty="0"/>
              <a:t>I know how to solve the political problem!</a:t>
            </a:r>
          </a:p>
        </p:txBody>
      </p:sp>
      <p:sp>
        <p:nvSpPr>
          <p:cNvPr id="3" name="Content Placeholder 4">
            <a:extLst>
              <a:ext uri="{FF2B5EF4-FFF2-40B4-BE49-F238E27FC236}">
                <a16:creationId xmlns:a16="http://schemas.microsoft.com/office/drawing/2014/main" id="{74FFD4FE-ADCE-443D-B9BB-92AEF026AAAE}"/>
              </a:ext>
            </a:extLst>
          </p:cNvPr>
          <p:cNvSpPr txBox="1">
            <a:spLocks/>
          </p:cNvSpPr>
          <p:nvPr/>
        </p:nvSpPr>
        <p:spPr>
          <a:xfrm>
            <a:off x="228600" y="1600200"/>
            <a:ext cx="8763000" cy="4525963"/>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1500" indent="-571500">
              <a:buFont typeface="+mj-lt"/>
              <a:buAutoNum type="arabicPeriod"/>
            </a:pPr>
            <a:r>
              <a:rPr lang="en-US" dirty="0"/>
              <a:t>TCJA:  Cut the marginal rates and leave  deductions intact (except for state and local taxes &amp; personal exemption).</a:t>
            </a:r>
          </a:p>
          <a:p>
            <a:pPr marL="571500" indent="-571500">
              <a:buFont typeface="+mj-lt"/>
              <a:buAutoNum type="arabicPeriod"/>
            </a:pPr>
            <a:r>
              <a:rPr lang="en-US" dirty="0"/>
              <a:t>This will raise the incentive to work and save, which will raise total supply and Real GDP in the medium to long run.</a:t>
            </a:r>
          </a:p>
          <a:p>
            <a:pPr marL="571500" indent="-571500">
              <a:buFont typeface="+mj-lt"/>
              <a:buAutoNum type="arabicPeriod"/>
            </a:pPr>
            <a:r>
              <a:rPr lang="en-US" dirty="0"/>
              <a:t>(Of course, it also raises the deficit, but we will get to that).</a:t>
            </a:r>
          </a:p>
          <a:p>
            <a:pPr marL="571500" indent="-571500">
              <a:buFont typeface="+mj-lt"/>
              <a:buAutoNum type="arabicPeriod"/>
            </a:pPr>
            <a:r>
              <a:rPr lang="en-US" dirty="0"/>
              <a:t>(Partial base broadening raises average </a:t>
            </a:r>
            <a:r>
              <a:rPr lang="en-US" dirty="0">
                <a:solidFill>
                  <a:srgbClr val="FF0000"/>
                </a:solidFill>
              </a:rPr>
              <a:t>state</a:t>
            </a:r>
            <a:r>
              <a:rPr lang="en-US" dirty="0"/>
              <a:t> income tax rates.)</a:t>
            </a:r>
          </a:p>
        </p:txBody>
      </p:sp>
    </p:spTree>
    <p:extLst>
      <p:ext uri="{BB962C8B-B14F-4D97-AF65-F5344CB8AC3E}">
        <p14:creationId xmlns:p14="http://schemas.microsoft.com/office/powerpoint/2010/main" val="99599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B8DBE-DB9D-4049-A94E-A830C5D7D108}"/>
              </a:ext>
            </a:extLst>
          </p:cNvPr>
          <p:cNvSpPr>
            <a:spLocks noGrp="1"/>
          </p:cNvSpPr>
          <p:nvPr>
            <p:ph type="title"/>
          </p:nvPr>
        </p:nvSpPr>
        <p:spPr/>
        <p:txBody>
          <a:bodyPr>
            <a:normAutofit fontScale="90000"/>
          </a:bodyPr>
          <a:lstStyle/>
          <a:p>
            <a:r>
              <a:rPr lang="en-US" dirty="0"/>
              <a:t>Pretty Broad Consensus (with one exception)</a:t>
            </a:r>
          </a:p>
        </p:txBody>
      </p:sp>
      <p:sp>
        <p:nvSpPr>
          <p:cNvPr id="4" name="TextBox 3">
            <a:extLst>
              <a:ext uri="{FF2B5EF4-FFF2-40B4-BE49-F238E27FC236}">
                <a16:creationId xmlns:a16="http://schemas.microsoft.com/office/drawing/2014/main" id="{7EE08027-64EC-4CFF-9769-3AB6C4A8DD73}"/>
              </a:ext>
            </a:extLst>
          </p:cNvPr>
          <p:cNvSpPr txBox="1"/>
          <p:nvPr/>
        </p:nvSpPr>
        <p:spPr>
          <a:xfrm>
            <a:off x="337851" y="6199141"/>
            <a:ext cx="8534400" cy="369332"/>
          </a:xfrm>
          <a:prstGeom prst="rect">
            <a:avLst/>
          </a:prstGeom>
          <a:noFill/>
        </p:spPr>
        <p:txBody>
          <a:bodyPr wrap="square" rtlCol="0">
            <a:spAutoFit/>
          </a:bodyPr>
          <a:lstStyle/>
          <a:p>
            <a:r>
              <a:rPr lang="en-US" dirty="0">
                <a:solidFill>
                  <a:srgbClr val="FF0000"/>
                </a:solidFill>
              </a:rPr>
              <a:t>But, nobody believes that the tax cut will pay for itself.  Ergo, more debt and deficits!</a:t>
            </a:r>
          </a:p>
        </p:txBody>
      </p:sp>
      <p:sp>
        <p:nvSpPr>
          <p:cNvPr id="5" name="TextBox 4">
            <a:extLst>
              <a:ext uri="{FF2B5EF4-FFF2-40B4-BE49-F238E27FC236}">
                <a16:creationId xmlns:a16="http://schemas.microsoft.com/office/drawing/2014/main" id="{CAB71821-1B44-4AFB-B8FC-8BA878CA2626}"/>
              </a:ext>
            </a:extLst>
          </p:cNvPr>
          <p:cNvSpPr txBox="1"/>
          <p:nvPr/>
        </p:nvSpPr>
        <p:spPr>
          <a:xfrm>
            <a:off x="337851" y="5804103"/>
            <a:ext cx="8534400" cy="369332"/>
          </a:xfrm>
          <a:prstGeom prst="rect">
            <a:avLst/>
          </a:prstGeom>
          <a:noFill/>
        </p:spPr>
        <p:txBody>
          <a:bodyPr wrap="square" rtlCol="0">
            <a:spAutoFit/>
          </a:bodyPr>
          <a:lstStyle/>
          <a:p>
            <a:r>
              <a:rPr lang="en-US" dirty="0">
                <a:solidFill>
                  <a:srgbClr val="FF0000"/>
                </a:solidFill>
              </a:rPr>
              <a:t>Raising GDP by 0.7 % in a 20 trillion economy is over $200 billion.</a:t>
            </a:r>
          </a:p>
        </p:txBody>
      </p:sp>
      <p:graphicFrame>
        <p:nvGraphicFramePr>
          <p:cNvPr id="9" name="Table 8">
            <a:extLst>
              <a:ext uri="{FF2B5EF4-FFF2-40B4-BE49-F238E27FC236}">
                <a16:creationId xmlns:a16="http://schemas.microsoft.com/office/drawing/2014/main" id="{457EF33A-C5BC-4DBA-92CA-DB747B6E397F}"/>
              </a:ext>
            </a:extLst>
          </p:cNvPr>
          <p:cNvGraphicFramePr>
            <a:graphicFrameLocks noGrp="1"/>
          </p:cNvGraphicFramePr>
          <p:nvPr>
            <p:extLst>
              <p:ext uri="{D42A27DB-BD31-4B8C-83A1-F6EECF244321}">
                <p14:modId xmlns:p14="http://schemas.microsoft.com/office/powerpoint/2010/main" val="1373129997"/>
              </p:ext>
            </p:extLst>
          </p:nvPr>
        </p:nvGraphicFramePr>
        <p:xfrm>
          <a:off x="488948" y="1788002"/>
          <a:ext cx="8166103" cy="3862915"/>
        </p:xfrm>
        <a:graphic>
          <a:graphicData uri="http://schemas.openxmlformats.org/drawingml/2006/table">
            <a:tbl>
              <a:tblPr>
                <a:tableStyleId>{5C22544A-7EE6-4342-B048-85BDC9FD1C3A}</a:tableStyleId>
              </a:tblPr>
              <a:tblGrid>
                <a:gridCol w="2787652">
                  <a:extLst>
                    <a:ext uri="{9D8B030D-6E8A-4147-A177-3AD203B41FA5}">
                      <a16:colId xmlns:a16="http://schemas.microsoft.com/office/drawing/2014/main" val="769583830"/>
                    </a:ext>
                  </a:extLst>
                </a:gridCol>
                <a:gridCol w="914400">
                  <a:extLst>
                    <a:ext uri="{9D8B030D-6E8A-4147-A177-3AD203B41FA5}">
                      <a16:colId xmlns:a16="http://schemas.microsoft.com/office/drawing/2014/main" val="1522454222"/>
                    </a:ext>
                  </a:extLst>
                </a:gridCol>
                <a:gridCol w="609600">
                  <a:extLst>
                    <a:ext uri="{9D8B030D-6E8A-4147-A177-3AD203B41FA5}">
                      <a16:colId xmlns:a16="http://schemas.microsoft.com/office/drawing/2014/main" val="1331169309"/>
                    </a:ext>
                  </a:extLst>
                </a:gridCol>
                <a:gridCol w="685800">
                  <a:extLst>
                    <a:ext uri="{9D8B030D-6E8A-4147-A177-3AD203B41FA5}">
                      <a16:colId xmlns:a16="http://schemas.microsoft.com/office/drawing/2014/main" val="1298582578"/>
                    </a:ext>
                  </a:extLst>
                </a:gridCol>
                <a:gridCol w="609600">
                  <a:extLst>
                    <a:ext uri="{9D8B030D-6E8A-4147-A177-3AD203B41FA5}">
                      <a16:colId xmlns:a16="http://schemas.microsoft.com/office/drawing/2014/main" val="3113557778"/>
                    </a:ext>
                  </a:extLst>
                </a:gridCol>
                <a:gridCol w="712038">
                  <a:extLst>
                    <a:ext uri="{9D8B030D-6E8A-4147-A177-3AD203B41FA5}">
                      <a16:colId xmlns:a16="http://schemas.microsoft.com/office/drawing/2014/main" val="2873164883"/>
                    </a:ext>
                  </a:extLst>
                </a:gridCol>
                <a:gridCol w="365343">
                  <a:extLst>
                    <a:ext uri="{9D8B030D-6E8A-4147-A177-3AD203B41FA5}">
                      <a16:colId xmlns:a16="http://schemas.microsoft.com/office/drawing/2014/main" val="1323744984"/>
                    </a:ext>
                  </a:extLst>
                </a:gridCol>
                <a:gridCol w="548015">
                  <a:extLst>
                    <a:ext uri="{9D8B030D-6E8A-4147-A177-3AD203B41FA5}">
                      <a16:colId xmlns:a16="http://schemas.microsoft.com/office/drawing/2014/main" val="2236800417"/>
                    </a:ext>
                  </a:extLst>
                </a:gridCol>
                <a:gridCol w="419469">
                  <a:extLst>
                    <a:ext uri="{9D8B030D-6E8A-4147-A177-3AD203B41FA5}">
                      <a16:colId xmlns:a16="http://schemas.microsoft.com/office/drawing/2014/main" val="781654704"/>
                    </a:ext>
                  </a:extLst>
                </a:gridCol>
                <a:gridCol w="514186">
                  <a:extLst>
                    <a:ext uri="{9D8B030D-6E8A-4147-A177-3AD203B41FA5}">
                      <a16:colId xmlns:a16="http://schemas.microsoft.com/office/drawing/2014/main" val="2985282699"/>
                    </a:ext>
                  </a:extLst>
                </a:gridCol>
              </a:tblGrid>
              <a:tr h="326390">
                <a:tc>
                  <a:txBody>
                    <a:bodyPr/>
                    <a:lstStyle/>
                    <a:p>
                      <a:pPr algn="l" fontAlgn="b"/>
                      <a:endParaRPr lang="en-US" sz="2000" b="0" i="0" u="none" strike="noStrike">
                        <a:effectLst/>
                        <a:latin typeface="Calibri" panose="020F0502020204030204" pitchFamily="34" charset="0"/>
                      </a:endParaRPr>
                    </a:p>
                  </a:txBody>
                  <a:tcPr marL="4233" marR="4233" marT="4233" marB="0" anchor="b"/>
                </a:tc>
                <a:tc gridSpan="9">
                  <a:txBody>
                    <a:bodyPr/>
                    <a:lstStyle/>
                    <a:p>
                      <a:pPr algn="ctr" fontAlgn="b"/>
                      <a:r>
                        <a:rPr lang="en-US" sz="2000" u="none" strike="noStrike">
                          <a:effectLst/>
                        </a:rPr>
                        <a:t>Estimated Effects of TCJA on the Level of GDP</a:t>
                      </a:r>
                      <a:endParaRPr lang="en-US" sz="2000" b="0" i="0" u="none" strike="noStrike">
                        <a:effectLst/>
                        <a:latin typeface="Calibri" panose="020F0502020204030204" pitchFamily="34" charset="0"/>
                      </a:endParaRPr>
                    </a:p>
                  </a:txBody>
                  <a:tcPr marL="4233" marR="4233" marT="4233"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38308347"/>
                  </a:ext>
                </a:extLst>
              </a:tr>
              <a:tr h="326390">
                <a:tc>
                  <a:txBody>
                    <a:bodyPr/>
                    <a:lstStyle/>
                    <a:p>
                      <a:pPr algn="l" fontAlgn="b"/>
                      <a:endParaRPr lang="en-US" sz="2000" b="0" i="0" u="none" strike="noStrike" dirty="0">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l" fontAlgn="b"/>
                      <a:r>
                        <a:rPr lang="en-US" sz="2000" u="none" strike="noStrike">
                          <a:effectLst/>
                        </a:rPr>
                        <a:t>avg</a:t>
                      </a:r>
                      <a:endParaRPr lang="en-US" sz="2000" b="0" i="0" u="none" strike="noStrike">
                        <a:effectLst/>
                        <a:latin typeface="Calibri" panose="020F0502020204030204" pitchFamily="34" charset="0"/>
                      </a:endParaRPr>
                    </a:p>
                  </a:txBody>
                  <a:tcPr marL="4233" marR="4233" marT="4233" marB="0" anchor="b"/>
                </a:tc>
                <a:extLst>
                  <a:ext uri="{0D108BD9-81ED-4DB2-BD59-A6C34878D82A}">
                    <a16:rowId xmlns:a16="http://schemas.microsoft.com/office/drawing/2014/main" val="383337589"/>
                  </a:ext>
                </a:extLst>
              </a:tr>
              <a:tr h="326390">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2018</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2019</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2020</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2021</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2022</a:t>
                      </a:r>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2027</a:t>
                      </a:r>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l" fontAlgn="b"/>
                      <a:r>
                        <a:rPr lang="en-US" sz="2000" u="none" strike="noStrike">
                          <a:effectLst/>
                        </a:rPr>
                        <a:t>18-27</a:t>
                      </a:r>
                      <a:endParaRPr lang="en-US" sz="2000" b="0" i="0" u="none" strike="noStrike">
                        <a:effectLst/>
                        <a:latin typeface="Calibri" panose="020F0502020204030204" pitchFamily="34" charset="0"/>
                      </a:endParaRPr>
                    </a:p>
                  </a:txBody>
                  <a:tcPr marL="4233" marR="4233" marT="4233" marB="0" anchor="b"/>
                </a:tc>
                <a:extLst>
                  <a:ext uri="{0D108BD9-81ED-4DB2-BD59-A6C34878D82A}">
                    <a16:rowId xmlns:a16="http://schemas.microsoft.com/office/drawing/2014/main" val="492722407"/>
                  </a:ext>
                </a:extLst>
              </a:tr>
              <a:tr h="326390">
                <a:tc>
                  <a:txBody>
                    <a:bodyPr/>
                    <a:lstStyle/>
                    <a:p>
                      <a:pPr algn="l" fontAlgn="b"/>
                      <a:r>
                        <a:rPr lang="en-US" sz="2000" u="none" strike="noStrike">
                          <a:effectLst/>
                        </a:rPr>
                        <a:t>Moody's Analytics</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0.4</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0.6</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0.2</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0.1</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0.0</a:t>
                      </a:r>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0.4</a:t>
                      </a:r>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0.3</a:t>
                      </a:r>
                      <a:endParaRPr lang="en-US" sz="2000" b="0" i="0" u="none" strike="noStrike">
                        <a:effectLst/>
                        <a:latin typeface="Calibri" panose="020F0502020204030204" pitchFamily="34" charset="0"/>
                      </a:endParaRPr>
                    </a:p>
                  </a:txBody>
                  <a:tcPr marL="4233" marR="4233" marT="4233" marB="0" anchor="b"/>
                </a:tc>
                <a:extLst>
                  <a:ext uri="{0D108BD9-81ED-4DB2-BD59-A6C34878D82A}">
                    <a16:rowId xmlns:a16="http://schemas.microsoft.com/office/drawing/2014/main" val="1750820111"/>
                  </a:ext>
                </a:extLst>
              </a:tr>
              <a:tr h="326390">
                <a:tc>
                  <a:txBody>
                    <a:bodyPr/>
                    <a:lstStyle/>
                    <a:p>
                      <a:pPr algn="l" fontAlgn="b"/>
                      <a:r>
                        <a:rPr lang="en-US" sz="2000" u="none" strike="noStrike">
                          <a:effectLst/>
                        </a:rPr>
                        <a:t>Macroeconomic Advisors</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0.1</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0.3</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0.5</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0.6</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0.6</a:t>
                      </a:r>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0.2</a:t>
                      </a:r>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0.5</a:t>
                      </a:r>
                      <a:endParaRPr lang="en-US" sz="2000" b="0" i="0" u="none" strike="noStrike">
                        <a:effectLst/>
                        <a:latin typeface="Calibri" panose="020F0502020204030204" pitchFamily="34" charset="0"/>
                      </a:endParaRPr>
                    </a:p>
                  </a:txBody>
                  <a:tcPr marL="4233" marR="4233" marT="4233" marB="0" anchor="b"/>
                </a:tc>
                <a:extLst>
                  <a:ext uri="{0D108BD9-81ED-4DB2-BD59-A6C34878D82A}">
                    <a16:rowId xmlns:a16="http://schemas.microsoft.com/office/drawing/2014/main" val="1378679641"/>
                  </a:ext>
                </a:extLst>
              </a:tr>
              <a:tr h="238125">
                <a:tc>
                  <a:txBody>
                    <a:bodyPr/>
                    <a:lstStyle/>
                    <a:p>
                      <a:pPr algn="l" fontAlgn="b"/>
                      <a:r>
                        <a:rPr lang="en-US" sz="2000" u="none" strike="noStrike">
                          <a:effectLst/>
                        </a:rPr>
                        <a:t>Tax Policy Center</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0.8</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0.7</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0.5</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0.5</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0.5</a:t>
                      </a:r>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l" fontAlgn="b"/>
                      <a:r>
                        <a:rPr lang="en-US" sz="2000" u="none" strike="noStrike">
                          <a:effectLst/>
                        </a:rPr>
                        <a:t>-</a:t>
                      </a:r>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0.5</a:t>
                      </a:r>
                      <a:endParaRPr lang="en-US" sz="2000" b="0" i="0" u="none" strike="noStrike">
                        <a:effectLst/>
                        <a:latin typeface="Calibri" panose="020F0502020204030204" pitchFamily="34" charset="0"/>
                      </a:endParaRPr>
                    </a:p>
                  </a:txBody>
                  <a:tcPr marL="4233" marR="4233" marT="4233" marB="0" anchor="b"/>
                </a:tc>
                <a:extLst>
                  <a:ext uri="{0D108BD9-81ED-4DB2-BD59-A6C34878D82A}">
                    <a16:rowId xmlns:a16="http://schemas.microsoft.com/office/drawing/2014/main" val="2414546322"/>
                  </a:ext>
                </a:extLst>
              </a:tr>
              <a:tr h="238125">
                <a:tc>
                  <a:txBody>
                    <a:bodyPr/>
                    <a:lstStyle/>
                    <a:p>
                      <a:pPr algn="l" fontAlgn="b"/>
                      <a:r>
                        <a:rPr lang="en-US" sz="2000" u="none" strike="noStrike">
                          <a:effectLst/>
                        </a:rPr>
                        <a:t>IMF</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0.3</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0.9</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1.2</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1.2</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1.0</a:t>
                      </a:r>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-0.1</a:t>
                      </a:r>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0.6</a:t>
                      </a:r>
                      <a:endParaRPr lang="en-US" sz="2000" b="0" i="0" u="none" strike="noStrike">
                        <a:effectLst/>
                        <a:latin typeface="Calibri" panose="020F0502020204030204" pitchFamily="34" charset="0"/>
                      </a:endParaRPr>
                    </a:p>
                  </a:txBody>
                  <a:tcPr marL="4233" marR="4233" marT="4233" marB="0" anchor="b"/>
                </a:tc>
                <a:extLst>
                  <a:ext uri="{0D108BD9-81ED-4DB2-BD59-A6C34878D82A}">
                    <a16:rowId xmlns:a16="http://schemas.microsoft.com/office/drawing/2014/main" val="1028729517"/>
                  </a:ext>
                </a:extLst>
              </a:tr>
              <a:tr h="238125">
                <a:tc>
                  <a:txBody>
                    <a:bodyPr/>
                    <a:lstStyle/>
                    <a:p>
                      <a:pPr algn="l" fontAlgn="b"/>
                      <a:r>
                        <a:rPr lang="en-US" sz="2000" u="none" strike="noStrike">
                          <a:effectLst/>
                        </a:rPr>
                        <a:t>Joint Com on Taxation</a:t>
                      </a:r>
                      <a:endParaRPr lang="en-US" sz="2000" b="0" i="0" u="none" strike="noStrike">
                        <a:effectLst/>
                        <a:latin typeface="Calibri" panose="020F0502020204030204" pitchFamily="34" charset="0"/>
                      </a:endParaRPr>
                    </a:p>
                  </a:txBody>
                  <a:tcPr marL="4233" marR="4233" marT="4233" marB="0" anchor="b"/>
                </a:tc>
                <a:tc>
                  <a:txBody>
                    <a:bodyPr/>
                    <a:lstStyle/>
                    <a:p>
                      <a:pPr algn="l" fontAlgn="b"/>
                      <a:r>
                        <a:rPr lang="en-US" sz="2000" u="none" strike="noStrike">
                          <a:effectLst/>
                        </a:rPr>
                        <a:t>-</a:t>
                      </a:r>
                      <a:endParaRPr lang="en-US" sz="2000" b="0" i="0" u="none" strike="noStrike">
                        <a:effectLst/>
                        <a:latin typeface="Calibri" panose="020F0502020204030204" pitchFamily="34" charset="0"/>
                      </a:endParaRPr>
                    </a:p>
                  </a:txBody>
                  <a:tcPr marL="4233" marR="4233" marT="4233" marB="0" anchor="b"/>
                </a:tc>
                <a:tc>
                  <a:txBody>
                    <a:bodyPr/>
                    <a:lstStyle/>
                    <a:p>
                      <a:pPr algn="l" fontAlgn="b"/>
                      <a:r>
                        <a:rPr lang="en-US" sz="2000" u="none" strike="noStrike">
                          <a:effectLst/>
                        </a:rPr>
                        <a:t>-</a:t>
                      </a:r>
                      <a:endParaRPr lang="en-US" sz="2000" b="0" i="0" u="none" strike="noStrike">
                        <a:effectLst/>
                        <a:latin typeface="Calibri" panose="020F0502020204030204" pitchFamily="34" charset="0"/>
                      </a:endParaRPr>
                    </a:p>
                  </a:txBody>
                  <a:tcPr marL="4233" marR="4233" marT="4233" marB="0" anchor="b"/>
                </a:tc>
                <a:tc>
                  <a:txBody>
                    <a:bodyPr/>
                    <a:lstStyle/>
                    <a:p>
                      <a:pPr algn="l" fontAlgn="b"/>
                      <a:r>
                        <a:rPr lang="en-US" sz="2000" u="none" strike="noStrike">
                          <a:effectLst/>
                        </a:rPr>
                        <a:t>-</a:t>
                      </a:r>
                      <a:endParaRPr lang="en-US" sz="2000" b="0" i="0" u="none" strike="noStrike">
                        <a:effectLst/>
                        <a:latin typeface="Calibri" panose="020F0502020204030204" pitchFamily="34" charset="0"/>
                      </a:endParaRPr>
                    </a:p>
                  </a:txBody>
                  <a:tcPr marL="4233" marR="4233" marT="4233" marB="0" anchor="b"/>
                </a:tc>
                <a:tc>
                  <a:txBody>
                    <a:bodyPr/>
                    <a:lstStyle/>
                    <a:p>
                      <a:pPr algn="l" fontAlgn="b"/>
                      <a:r>
                        <a:rPr lang="en-US" sz="2000" u="none" strike="noStrike">
                          <a:effectLst/>
                        </a:rPr>
                        <a:t>-</a:t>
                      </a:r>
                      <a:endParaRPr lang="en-US" sz="2000" b="0" i="0" u="none" strike="noStrike">
                        <a:effectLst/>
                        <a:latin typeface="Calibri" panose="020F0502020204030204" pitchFamily="34" charset="0"/>
                      </a:endParaRPr>
                    </a:p>
                  </a:txBody>
                  <a:tcPr marL="4233" marR="4233" marT="4233" marB="0" anchor="b"/>
                </a:tc>
                <a:tc>
                  <a:txBody>
                    <a:bodyPr/>
                    <a:lstStyle/>
                    <a:p>
                      <a:pPr algn="l" fontAlgn="b"/>
                      <a:r>
                        <a:rPr lang="en-US" sz="2000" u="none" strike="noStrike">
                          <a:effectLst/>
                        </a:rPr>
                        <a:t>-</a:t>
                      </a:r>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gridSpan="2">
                  <a:txBody>
                    <a:bodyPr/>
                    <a:lstStyle/>
                    <a:p>
                      <a:pPr algn="l" fontAlgn="b"/>
                      <a:r>
                        <a:rPr lang="en-US" sz="2000" u="none" strike="noStrike">
                          <a:effectLst/>
                        </a:rPr>
                        <a:t>0.1-0.2</a:t>
                      </a:r>
                      <a:endParaRPr lang="en-US" sz="2000" b="0" i="0" u="none" strike="noStrike">
                        <a:effectLst/>
                        <a:latin typeface="Calibri" panose="020F0502020204030204" pitchFamily="34" charset="0"/>
                      </a:endParaRPr>
                    </a:p>
                  </a:txBody>
                  <a:tcPr marL="4233" marR="4233" marT="4233" marB="0" anchor="b"/>
                </a:tc>
                <a:tc hMerge="1">
                  <a:txBody>
                    <a:bodyPr/>
                    <a:lstStyle/>
                    <a:p>
                      <a:endParaRPr lang="en-US"/>
                    </a:p>
                  </a:txBody>
                  <a:tcPr/>
                </a:tc>
                <a:tc>
                  <a:txBody>
                    <a:bodyPr/>
                    <a:lstStyle/>
                    <a:p>
                      <a:pPr algn="r" fontAlgn="b"/>
                      <a:r>
                        <a:rPr lang="en-US" sz="2000" u="none" strike="noStrike">
                          <a:effectLst/>
                        </a:rPr>
                        <a:t>0.7</a:t>
                      </a:r>
                      <a:endParaRPr lang="en-US" sz="2000" b="0" i="0" u="none" strike="noStrike">
                        <a:effectLst/>
                        <a:latin typeface="Calibri" panose="020F0502020204030204" pitchFamily="34" charset="0"/>
                      </a:endParaRPr>
                    </a:p>
                  </a:txBody>
                  <a:tcPr marL="4233" marR="4233" marT="4233" marB="0" anchor="b"/>
                </a:tc>
                <a:extLst>
                  <a:ext uri="{0D108BD9-81ED-4DB2-BD59-A6C34878D82A}">
                    <a16:rowId xmlns:a16="http://schemas.microsoft.com/office/drawing/2014/main" val="3892931597"/>
                  </a:ext>
                </a:extLst>
              </a:tr>
              <a:tr h="292100">
                <a:tc>
                  <a:txBody>
                    <a:bodyPr/>
                    <a:lstStyle/>
                    <a:p>
                      <a:pPr algn="l" fontAlgn="b"/>
                      <a:r>
                        <a:rPr lang="en-US" sz="2000" u="none" strike="noStrike">
                          <a:effectLst/>
                        </a:rPr>
                        <a:t>CBO</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0.3</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0.6</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0.8</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0.9</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1.0</a:t>
                      </a:r>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0.6</a:t>
                      </a:r>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0.7</a:t>
                      </a:r>
                      <a:endParaRPr lang="en-US" sz="2000" b="0" i="0" u="none" strike="noStrike">
                        <a:effectLst/>
                        <a:latin typeface="Calibri" panose="020F0502020204030204" pitchFamily="34" charset="0"/>
                      </a:endParaRPr>
                    </a:p>
                  </a:txBody>
                  <a:tcPr marL="4233" marR="4233" marT="4233" marB="0" anchor="b"/>
                </a:tc>
                <a:extLst>
                  <a:ext uri="{0D108BD9-81ED-4DB2-BD59-A6C34878D82A}">
                    <a16:rowId xmlns:a16="http://schemas.microsoft.com/office/drawing/2014/main" val="3189250627"/>
                  </a:ext>
                </a:extLst>
              </a:tr>
              <a:tr h="342900">
                <a:tc>
                  <a:txBody>
                    <a:bodyPr/>
                    <a:lstStyle/>
                    <a:p>
                      <a:pPr algn="l" fontAlgn="b"/>
                      <a:r>
                        <a:rPr lang="en-US" sz="2000" u="none" strike="noStrike">
                          <a:effectLst/>
                        </a:rPr>
                        <a:t>Goldman Sachs</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0.3</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0.6</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0.7</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0.7</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0.7</a:t>
                      </a:r>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0.7</a:t>
                      </a:r>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0.7</a:t>
                      </a:r>
                      <a:endParaRPr lang="en-US" sz="2000" b="0" i="0" u="none" strike="noStrike">
                        <a:effectLst/>
                        <a:latin typeface="Calibri" panose="020F0502020204030204" pitchFamily="34" charset="0"/>
                      </a:endParaRPr>
                    </a:p>
                  </a:txBody>
                  <a:tcPr marL="4233" marR="4233" marT="4233" marB="0" anchor="b"/>
                </a:tc>
                <a:extLst>
                  <a:ext uri="{0D108BD9-81ED-4DB2-BD59-A6C34878D82A}">
                    <a16:rowId xmlns:a16="http://schemas.microsoft.com/office/drawing/2014/main" val="2331783184"/>
                  </a:ext>
                </a:extLst>
              </a:tr>
              <a:tr h="364490">
                <a:tc>
                  <a:txBody>
                    <a:bodyPr/>
                    <a:lstStyle/>
                    <a:p>
                      <a:pPr algn="l" fontAlgn="b"/>
                      <a:r>
                        <a:rPr lang="en-US" sz="2000" u="none" strike="noStrike">
                          <a:effectLst/>
                        </a:rPr>
                        <a:t>Tax Foundation</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0.4</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0.9</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1.3</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1.8</a:t>
                      </a:r>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2.2</a:t>
                      </a:r>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a:effectLst/>
                        </a:rPr>
                        <a:t>2.9</a:t>
                      </a:r>
                      <a:endParaRPr lang="en-US" sz="2000" b="0" i="0" u="none" strike="noStrike">
                        <a:effectLst/>
                        <a:latin typeface="Calibri" panose="020F0502020204030204" pitchFamily="34" charset="0"/>
                      </a:endParaRPr>
                    </a:p>
                  </a:txBody>
                  <a:tcPr marL="4233" marR="4233" marT="4233" marB="0" anchor="b"/>
                </a:tc>
                <a:tc>
                  <a:txBody>
                    <a:bodyPr/>
                    <a:lstStyle/>
                    <a:p>
                      <a:pPr algn="l" fontAlgn="b"/>
                      <a:endParaRPr lang="en-US" sz="2000" b="0" i="0" u="none" strike="noStrike">
                        <a:effectLst/>
                        <a:latin typeface="Calibri" panose="020F0502020204030204" pitchFamily="34" charset="0"/>
                      </a:endParaRPr>
                    </a:p>
                  </a:txBody>
                  <a:tcPr marL="4233" marR="4233" marT="4233" marB="0" anchor="b"/>
                </a:tc>
                <a:tc>
                  <a:txBody>
                    <a:bodyPr/>
                    <a:lstStyle/>
                    <a:p>
                      <a:pPr algn="r" fontAlgn="b"/>
                      <a:r>
                        <a:rPr lang="en-US" sz="2000" u="none" strike="noStrike" dirty="0">
                          <a:solidFill>
                            <a:srgbClr val="FF0000"/>
                          </a:solidFill>
                          <a:effectLst/>
                        </a:rPr>
                        <a:t>2.1</a:t>
                      </a:r>
                      <a:endParaRPr lang="en-US" sz="2000" b="0" i="0" u="none" strike="noStrike" dirty="0">
                        <a:solidFill>
                          <a:srgbClr val="FF0000"/>
                        </a:solidFill>
                        <a:effectLst/>
                        <a:latin typeface="Calibri" panose="020F0502020204030204" pitchFamily="34" charset="0"/>
                      </a:endParaRPr>
                    </a:p>
                  </a:txBody>
                  <a:tcPr marL="4233" marR="4233" marT="4233" marB="0" anchor="b"/>
                </a:tc>
                <a:extLst>
                  <a:ext uri="{0D108BD9-81ED-4DB2-BD59-A6C34878D82A}">
                    <a16:rowId xmlns:a16="http://schemas.microsoft.com/office/drawing/2014/main" val="15317430"/>
                  </a:ext>
                </a:extLst>
              </a:tr>
            </a:tbl>
          </a:graphicData>
        </a:graphic>
      </p:graphicFrame>
    </p:spTree>
    <p:extLst>
      <p:ext uri="{BB962C8B-B14F-4D97-AF65-F5344CB8AC3E}">
        <p14:creationId xmlns:p14="http://schemas.microsoft.com/office/powerpoint/2010/main" val="3087538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9F7B4-F50E-4D61-BE02-70BC7DD317C5}"/>
              </a:ext>
            </a:extLst>
          </p:cNvPr>
          <p:cNvSpPr>
            <a:spLocks noGrp="1"/>
          </p:cNvSpPr>
          <p:nvPr>
            <p:ph type="title"/>
          </p:nvPr>
        </p:nvSpPr>
        <p:spPr/>
        <p:txBody>
          <a:bodyPr/>
          <a:lstStyle/>
          <a:p>
            <a:r>
              <a:rPr lang="en-US" dirty="0"/>
              <a:t>III.  Debt and Deficits</a:t>
            </a:r>
          </a:p>
        </p:txBody>
      </p:sp>
      <p:graphicFrame>
        <p:nvGraphicFramePr>
          <p:cNvPr id="3" name="Chart 2">
            <a:extLst>
              <a:ext uri="{FF2B5EF4-FFF2-40B4-BE49-F238E27FC236}">
                <a16:creationId xmlns:a16="http://schemas.microsoft.com/office/drawing/2014/main" id="{3C8EF451-4D24-4C57-9D2D-E7568556D7CE}"/>
              </a:ext>
            </a:extLst>
          </p:cNvPr>
          <p:cNvGraphicFramePr>
            <a:graphicFrameLocks noGrp="1"/>
          </p:cNvGraphicFramePr>
          <p:nvPr>
            <p:extLst>
              <p:ext uri="{D42A27DB-BD31-4B8C-83A1-F6EECF244321}">
                <p14:modId xmlns:p14="http://schemas.microsoft.com/office/powerpoint/2010/main" val="3356859395"/>
              </p:ext>
            </p:extLst>
          </p:nvPr>
        </p:nvGraphicFramePr>
        <p:xfrm>
          <a:off x="239889" y="1524000"/>
          <a:ext cx="8664222" cy="50489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295752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5DF7A-4DEA-4E44-8AA9-F6A2B91E3972}"/>
              </a:ext>
            </a:extLst>
          </p:cNvPr>
          <p:cNvSpPr>
            <a:spLocks noGrp="1"/>
          </p:cNvSpPr>
          <p:nvPr>
            <p:ph type="title"/>
          </p:nvPr>
        </p:nvSpPr>
        <p:spPr/>
        <p:txBody>
          <a:bodyPr/>
          <a:lstStyle/>
          <a:p>
            <a:r>
              <a:rPr lang="en-US" dirty="0"/>
              <a:t>CBO’s “Baseline” Estimates of Debt</a:t>
            </a:r>
          </a:p>
        </p:txBody>
      </p:sp>
      <p:graphicFrame>
        <p:nvGraphicFramePr>
          <p:cNvPr id="3" name="Chart 2">
            <a:extLst>
              <a:ext uri="{FF2B5EF4-FFF2-40B4-BE49-F238E27FC236}">
                <a16:creationId xmlns:a16="http://schemas.microsoft.com/office/drawing/2014/main" id="{7F2E9131-DE81-4EE4-A94D-18CAE55D1078}"/>
              </a:ext>
            </a:extLst>
          </p:cNvPr>
          <p:cNvGraphicFramePr>
            <a:graphicFrameLocks noGrp="1"/>
          </p:cNvGraphicFramePr>
          <p:nvPr>
            <p:extLst>
              <p:ext uri="{D42A27DB-BD31-4B8C-83A1-F6EECF244321}">
                <p14:modId xmlns:p14="http://schemas.microsoft.com/office/powerpoint/2010/main" val="2807653527"/>
              </p:ext>
            </p:extLst>
          </p:nvPr>
        </p:nvGraphicFramePr>
        <p:xfrm>
          <a:off x="239889" y="1524000"/>
          <a:ext cx="8664222" cy="50489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404228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A695D-0873-4E47-B1FA-B2C5E882FAED}"/>
              </a:ext>
            </a:extLst>
          </p:cNvPr>
          <p:cNvSpPr>
            <a:spLocks noGrp="1"/>
          </p:cNvSpPr>
          <p:nvPr>
            <p:ph type="title"/>
          </p:nvPr>
        </p:nvSpPr>
        <p:spPr/>
        <p:txBody>
          <a:bodyPr/>
          <a:lstStyle/>
          <a:p>
            <a:r>
              <a:rPr lang="en-US" dirty="0"/>
              <a:t>CBO Estimates</a:t>
            </a:r>
          </a:p>
        </p:txBody>
      </p:sp>
      <p:sp>
        <p:nvSpPr>
          <p:cNvPr id="3" name="Content Placeholder 4">
            <a:extLst>
              <a:ext uri="{FF2B5EF4-FFF2-40B4-BE49-F238E27FC236}">
                <a16:creationId xmlns:a16="http://schemas.microsoft.com/office/drawing/2014/main" id="{A4AF40C1-48B3-42FD-81BD-4B2367779AE8}"/>
              </a:ext>
            </a:extLst>
          </p:cNvPr>
          <p:cNvSpPr txBox="1">
            <a:spLocks/>
          </p:cNvSpPr>
          <p:nvPr/>
        </p:nvSpPr>
        <p:spPr>
          <a:xfrm>
            <a:off x="228600" y="1600200"/>
            <a:ext cx="87630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1500" indent="-571500">
              <a:buFont typeface="+mj-lt"/>
              <a:buAutoNum type="arabicPeriod"/>
            </a:pPr>
            <a:r>
              <a:rPr lang="en-US"/>
              <a:t>Baseline assumes </a:t>
            </a:r>
            <a:r>
              <a:rPr lang="en-US" dirty="0"/>
              <a:t>that the law will be enacted as written</a:t>
            </a:r>
          </a:p>
          <a:p>
            <a:pPr marL="971550" lvl="1" indent="-571500">
              <a:buFont typeface="+mj-lt"/>
              <a:buAutoNum type="arabicPeriod"/>
            </a:pPr>
            <a:r>
              <a:rPr lang="en-US" dirty="0"/>
              <a:t>Discretionary spending frozen</a:t>
            </a:r>
          </a:p>
          <a:p>
            <a:pPr marL="971550" lvl="1" indent="-571500">
              <a:buFont typeface="+mj-lt"/>
              <a:buAutoNum type="arabicPeriod"/>
            </a:pPr>
            <a:r>
              <a:rPr lang="en-US" dirty="0"/>
              <a:t>Personal tax cuts will go away in 2025.</a:t>
            </a:r>
          </a:p>
          <a:p>
            <a:pPr marL="971550" lvl="1" indent="-571500">
              <a:buFont typeface="+mj-lt"/>
              <a:buAutoNum type="arabicPeriod"/>
            </a:pPr>
            <a:r>
              <a:rPr lang="en-US" dirty="0"/>
              <a:t>Obama Care Tax Increases will not be postponed any further.</a:t>
            </a:r>
          </a:p>
          <a:p>
            <a:pPr marL="571500" indent="-571500">
              <a:buFont typeface="+mj-lt"/>
              <a:buAutoNum type="arabicPeriod"/>
            </a:pPr>
            <a:r>
              <a:rPr lang="en-US" dirty="0"/>
              <a:t>CBO is allowed to make projections based on other explicit assumptions.</a:t>
            </a:r>
          </a:p>
        </p:txBody>
      </p:sp>
    </p:spTree>
    <p:extLst>
      <p:ext uri="{BB962C8B-B14F-4D97-AF65-F5344CB8AC3E}">
        <p14:creationId xmlns:p14="http://schemas.microsoft.com/office/powerpoint/2010/main" val="406908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D2EC1-202C-4F84-901C-1756CEDFC2BA}"/>
              </a:ext>
            </a:extLst>
          </p:cNvPr>
          <p:cNvSpPr>
            <a:spLocks noGrp="1"/>
          </p:cNvSpPr>
          <p:nvPr>
            <p:ph type="title"/>
          </p:nvPr>
        </p:nvSpPr>
        <p:spPr/>
        <p:txBody>
          <a:bodyPr>
            <a:normAutofit fontScale="90000"/>
          </a:bodyPr>
          <a:lstStyle/>
          <a:p>
            <a:r>
              <a:rPr lang="en-US" dirty="0"/>
              <a:t>“Effects of Selected Policy Alternatives”</a:t>
            </a:r>
          </a:p>
        </p:txBody>
      </p:sp>
      <p:graphicFrame>
        <p:nvGraphicFramePr>
          <p:cNvPr id="3" name="Chart 2">
            <a:extLst>
              <a:ext uri="{FF2B5EF4-FFF2-40B4-BE49-F238E27FC236}">
                <a16:creationId xmlns:a16="http://schemas.microsoft.com/office/drawing/2014/main" id="{3C8EF451-4D24-4C57-9D2D-E7568556D7CE}"/>
              </a:ext>
            </a:extLst>
          </p:cNvPr>
          <p:cNvGraphicFramePr>
            <a:graphicFrameLocks noGrp="1"/>
          </p:cNvGraphicFramePr>
          <p:nvPr>
            <p:extLst>
              <p:ext uri="{D42A27DB-BD31-4B8C-83A1-F6EECF244321}">
                <p14:modId xmlns:p14="http://schemas.microsoft.com/office/powerpoint/2010/main" val="16692038"/>
              </p:ext>
            </p:extLst>
          </p:nvPr>
        </p:nvGraphicFramePr>
        <p:xfrm>
          <a:off x="239889" y="1676400"/>
          <a:ext cx="8664222" cy="489655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325D5E6E-7325-476C-89CD-9033299CA6C1}"/>
              </a:ext>
            </a:extLst>
          </p:cNvPr>
          <p:cNvSpPr txBox="1"/>
          <p:nvPr/>
        </p:nvSpPr>
        <p:spPr>
          <a:xfrm>
            <a:off x="4568825" y="5715000"/>
            <a:ext cx="4038600" cy="954107"/>
          </a:xfrm>
          <a:prstGeom prst="rect">
            <a:avLst/>
          </a:prstGeom>
          <a:noFill/>
        </p:spPr>
        <p:txBody>
          <a:bodyPr wrap="square" rtlCol="0">
            <a:spAutoFit/>
          </a:bodyPr>
          <a:lstStyle/>
          <a:p>
            <a:r>
              <a:rPr lang="en-US" sz="2800" dirty="0"/>
              <a:t>Debt rises from 96% in the Baseline to 105% by 2028</a:t>
            </a:r>
          </a:p>
        </p:txBody>
      </p:sp>
    </p:spTree>
    <p:extLst>
      <p:ext uri="{BB962C8B-B14F-4D97-AF65-F5344CB8AC3E}">
        <p14:creationId xmlns:p14="http://schemas.microsoft.com/office/powerpoint/2010/main" val="2711581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D2958-CF9F-4A79-9CF5-BDE7DA977428}"/>
              </a:ext>
            </a:extLst>
          </p:cNvPr>
          <p:cNvSpPr>
            <a:spLocks noGrp="1"/>
          </p:cNvSpPr>
          <p:nvPr>
            <p:ph type="title"/>
          </p:nvPr>
        </p:nvSpPr>
        <p:spPr/>
        <p:txBody>
          <a:bodyPr/>
          <a:lstStyle/>
          <a:p>
            <a:r>
              <a:rPr lang="en-US" dirty="0"/>
              <a:t>Consequences of a Growing Debt</a:t>
            </a:r>
          </a:p>
        </p:txBody>
      </p:sp>
      <p:sp>
        <p:nvSpPr>
          <p:cNvPr id="3" name="Content Placeholder 4">
            <a:extLst>
              <a:ext uri="{FF2B5EF4-FFF2-40B4-BE49-F238E27FC236}">
                <a16:creationId xmlns:a16="http://schemas.microsoft.com/office/drawing/2014/main" id="{05559FB5-8DB0-4E51-A64B-C7DDE44CF456}"/>
              </a:ext>
            </a:extLst>
          </p:cNvPr>
          <p:cNvSpPr txBox="1">
            <a:spLocks/>
          </p:cNvSpPr>
          <p:nvPr/>
        </p:nvSpPr>
        <p:spPr>
          <a:xfrm>
            <a:off x="228600" y="1600200"/>
            <a:ext cx="8763000" cy="4525963"/>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Interest on the Debt increasing share of spending.</a:t>
            </a:r>
          </a:p>
          <a:p>
            <a:r>
              <a:rPr lang="en-US" dirty="0"/>
              <a:t>Federal borrowing will crowd out investment leading to smaller capital stock, less output and lower wages.</a:t>
            </a:r>
          </a:p>
          <a:p>
            <a:r>
              <a:rPr lang="en-US" dirty="0"/>
              <a:t>Lawmakers have less flexibility to act in emergencies.</a:t>
            </a:r>
          </a:p>
          <a:p>
            <a:r>
              <a:rPr lang="en-US" dirty="0"/>
              <a:t>“The likelihood of a fiscal crisis in the United States would increase.”  Sharp rise in interest rates if investors lost confidence in US.</a:t>
            </a:r>
          </a:p>
        </p:txBody>
      </p:sp>
    </p:spTree>
    <p:extLst>
      <p:ext uri="{BB962C8B-B14F-4D97-AF65-F5344CB8AC3E}">
        <p14:creationId xmlns:p14="http://schemas.microsoft.com/office/powerpoint/2010/main" val="373043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493AE-0782-4822-AD32-B1C541651A08}"/>
              </a:ext>
            </a:extLst>
          </p:cNvPr>
          <p:cNvSpPr>
            <a:spLocks noGrp="1"/>
          </p:cNvSpPr>
          <p:nvPr>
            <p:ph type="title"/>
          </p:nvPr>
        </p:nvSpPr>
        <p:spPr/>
        <p:txBody>
          <a:bodyPr/>
          <a:lstStyle/>
          <a:p>
            <a:r>
              <a:rPr lang="en-US" dirty="0"/>
              <a:t>Martin Feldstein to the AEA</a:t>
            </a:r>
          </a:p>
        </p:txBody>
      </p:sp>
      <p:sp>
        <p:nvSpPr>
          <p:cNvPr id="4" name="Rectangle 3">
            <a:extLst>
              <a:ext uri="{FF2B5EF4-FFF2-40B4-BE49-F238E27FC236}">
                <a16:creationId xmlns:a16="http://schemas.microsoft.com/office/drawing/2014/main" id="{6B227AB8-FEC0-4E64-93E4-5BA600CD8B8A}"/>
              </a:ext>
            </a:extLst>
          </p:cNvPr>
          <p:cNvSpPr/>
          <p:nvPr/>
        </p:nvSpPr>
        <p:spPr>
          <a:xfrm>
            <a:off x="609600" y="1448812"/>
            <a:ext cx="8513650" cy="2308324"/>
          </a:xfrm>
          <a:prstGeom prst="rect">
            <a:avLst/>
          </a:prstGeom>
        </p:spPr>
        <p:txBody>
          <a:bodyPr wrap="square">
            <a:spAutoFit/>
          </a:bodyPr>
          <a:lstStyle/>
          <a:p>
            <a:r>
              <a:rPr lang="en-US" sz="2400" dirty="0">
                <a:latin typeface="Cambria" panose="02040503050406030204" pitchFamily="18" charset="0"/>
              </a:rPr>
              <a:t>My primary unhappiness about the tax bill is that it raises the annual budget deficits and increases the national debt at the end of ten years by about $1.5 trillion, equal to about five percent of the 2027 GDP. …I have concluded that the favorable effects of the corporate tax reform outweigh the adverse effects of the resulting increase of the national debt.</a:t>
            </a:r>
          </a:p>
        </p:txBody>
      </p:sp>
      <p:sp>
        <p:nvSpPr>
          <p:cNvPr id="5" name="TextBox 4">
            <a:extLst>
              <a:ext uri="{FF2B5EF4-FFF2-40B4-BE49-F238E27FC236}">
                <a16:creationId xmlns:a16="http://schemas.microsoft.com/office/drawing/2014/main" id="{2239F4E2-1E98-4B96-9526-D3D303F15C9B}"/>
              </a:ext>
            </a:extLst>
          </p:cNvPr>
          <p:cNvSpPr txBox="1"/>
          <p:nvPr/>
        </p:nvSpPr>
        <p:spPr>
          <a:xfrm>
            <a:off x="595829" y="3788310"/>
            <a:ext cx="8305800" cy="1107996"/>
          </a:xfrm>
          <a:prstGeom prst="rect">
            <a:avLst/>
          </a:prstGeom>
          <a:noFill/>
        </p:spPr>
        <p:txBody>
          <a:bodyPr wrap="square" rtlCol="0">
            <a:spAutoFit/>
          </a:bodyPr>
          <a:lstStyle/>
          <a:p>
            <a:r>
              <a:rPr lang="en-US" sz="2400" dirty="0">
                <a:latin typeface="Cambria" panose="02040503050406030204" pitchFamily="18" charset="0"/>
              </a:rPr>
              <a:t>It is hard to believe that a debt ratio of 97 percent would make that more difficult to achieve than a debt ratio of 92 percent.</a:t>
            </a:r>
          </a:p>
          <a:p>
            <a:endParaRPr lang="en-US" dirty="0"/>
          </a:p>
        </p:txBody>
      </p:sp>
      <p:sp>
        <p:nvSpPr>
          <p:cNvPr id="3" name="Rectangle 2">
            <a:extLst>
              <a:ext uri="{FF2B5EF4-FFF2-40B4-BE49-F238E27FC236}">
                <a16:creationId xmlns:a16="http://schemas.microsoft.com/office/drawing/2014/main" id="{79E352F0-B856-4440-A9EB-B8CA0322BFB4}"/>
              </a:ext>
            </a:extLst>
          </p:cNvPr>
          <p:cNvSpPr/>
          <p:nvPr/>
        </p:nvSpPr>
        <p:spPr>
          <a:xfrm>
            <a:off x="595829" y="5105400"/>
            <a:ext cx="8174150" cy="830997"/>
          </a:xfrm>
          <a:prstGeom prst="rect">
            <a:avLst/>
          </a:prstGeom>
        </p:spPr>
        <p:txBody>
          <a:bodyPr wrap="square">
            <a:spAutoFit/>
          </a:bodyPr>
          <a:lstStyle/>
          <a:p>
            <a:r>
              <a:rPr lang="en-US" sz="2400" dirty="0">
                <a:latin typeface="Cambria" panose="02040503050406030204" pitchFamily="18" charset="0"/>
              </a:rPr>
              <a:t>We should recognize the major achievement of the recent tax legislation and </a:t>
            </a:r>
            <a:r>
              <a:rPr lang="en-US" sz="2400" dirty="0">
                <a:solidFill>
                  <a:srgbClr val="FF0000"/>
                </a:solidFill>
                <a:latin typeface="Cambria" panose="02040503050406030204" pitchFamily="18" charset="0"/>
              </a:rPr>
              <a:t>turn to the major fiscal tasks that lie ahead.</a:t>
            </a:r>
          </a:p>
        </p:txBody>
      </p:sp>
    </p:spTree>
    <p:extLst>
      <p:ext uri="{BB962C8B-B14F-4D97-AF65-F5344CB8AC3E}">
        <p14:creationId xmlns:p14="http://schemas.microsoft.com/office/powerpoint/2010/main" val="43147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14372-E9E1-4AB8-8470-74151A175F33}"/>
              </a:ext>
            </a:extLst>
          </p:cNvPr>
          <p:cNvSpPr>
            <a:spLocks noGrp="1"/>
          </p:cNvSpPr>
          <p:nvPr>
            <p:ph type="title"/>
          </p:nvPr>
        </p:nvSpPr>
        <p:spPr/>
        <p:txBody>
          <a:bodyPr/>
          <a:lstStyle/>
          <a:p>
            <a:r>
              <a:rPr lang="en-US" dirty="0"/>
              <a:t>My Own View is Negative</a:t>
            </a:r>
          </a:p>
        </p:txBody>
      </p:sp>
      <p:sp>
        <p:nvSpPr>
          <p:cNvPr id="3" name="Content Placeholder 4">
            <a:extLst>
              <a:ext uri="{FF2B5EF4-FFF2-40B4-BE49-F238E27FC236}">
                <a16:creationId xmlns:a16="http://schemas.microsoft.com/office/drawing/2014/main" id="{63DD64D7-690A-45FB-9249-0EC267AF0D14}"/>
              </a:ext>
            </a:extLst>
          </p:cNvPr>
          <p:cNvSpPr txBox="1">
            <a:spLocks/>
          </p:cNvSpPr>
          <p:nvPr/>
        </p:nvSpPr>
        <p:spPr>
          <a:xfrm>
            <a:off x="228600" y="1600200"/>
            <a:ext cx="8763000" cy="4525963"/>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Personal Tax Cuts are unnecessary and unfair.</a:t>
            </a:r>
          </a:p>
          <a:p>
            <a:r>
              <a:rPr lang="en-US" dirty="0"/>
              <a:t>Lowering the statutory corporate rate in principle good.  But too many tax breaks, which are scheduled to phase out in 2027.</a:t>
            </a:r>
          </a:p>
          <a:p>
            <a:r>
              <a:rPr lang="en-US" dirty="0"/>
              <a:t>Dealing with corporate inversions is a good first step.</a:t>
            </a:r>
          </a:p>
          <a:p>
            <a:r>
              <a:rPr lang="en-US" dirty="0"/>
              <a:t>The fiscal challenges were already immense because of an aging population and rising health care costs</a:t>
            </a:r>
          </a:p>
          <a:p>
            <a:endParaRPr lang="en-US" dirty="0"/>
          </a:p>
        </p:txBody>
      </p:sp>
    </p:spTree>
    <p:extLst>
      <p:ext uri="{BB962C8B-B14F-4D97-AF65-F5344CB8AC3E}">
        <p14:creationId xmlns:p14="http://schemas.microsoft.com/office/powerpoint/2010/main" val="7084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DE5CC-359F-46EB-B976-A7C760FCE4EC}"/>
              </a:ext>
            </a:extLst>
          </p:cNvPr>
          <p:cNvSpPr>
            <a:spLocks noGrp="1"/>
          </p:cNvSpPr>
          <p:nvPr>
            <p:ph type="title"/>
          </p:nvPr>
        </p:nvSpPr>
        <p:spPr/>
        <p:txBody>
          <a:bodyPr/>
          <a:lstStyle/>
          <a:p>
            <a:r>
              <a:rPr lang="en-US" dirty="0"/>
              <a:t>CBOs 2017 Long-term Outlook</a:t>
            </a:r>
          </a:p>
        </p:txBody>
      </p:sp>
      <p:pic>
        <p:nvPicPr>
          <p:cNvPr id="3" name="Picture 2">
            <a:extLst>
              <a:ext uri="{FF2B5EF4-FFF2-40B4-BE49-F238E27FC236}">
                <a16:creationId xmlns:a16="http://schemas.microsoft.com/office/drawing/2014/main" id="{094840CC-88CC-467B-BEC3-F102FF696030}"/>
              </a:ext>
            </a:extLst>
          </p:cNvPr>
          <p:cNvPicPr>
            <a:picLocks noChangeAspect="1"/>
          </p:cNvPicPr>
          <p:nvPr/>
        </p:nvPicPr>
        <p:blipFill>
          <a:blip r:embed="rId2"/>
          <a:stretch>
            <a:fillRect/>
          </a:stretch>
        </p:blipFill>
        <p:spPr>
          <a:xfrm>
            <a:off x="685800" y="1371604"/>
            <a:ext cx="6400800" cy="4420720"/>
          </a:xfrm>
          <a:prstGeom prst="rect">
            <a:avLst/>
          </a:prstGeom>
        </p:spPr>
      </p:pic>
      <p:sp>
        <p:nvSpPr>
          <p:cNvPr id="4" name="TextBox 3">
            <a:extLst>
              <a:ext uri="{FF2B5EF4-FFF2-40B4-BE49-F238E27FC236}">
                <a16:creationId xmlns:a16="http://schemas.microsoft.com/office/drawing/2014/main" id="{EDCA676C-A623-4BBD-9892-24D70427EDDC}"/>
              </a:ext>
            </a:extLst>
          </p:cNvPr>
          <p:cNvSpPr txBox="1"/>
          <p:nvPr/>
        </p:nvSpPr>
        <p:spPr>
          <a:xfrm>
            <a:off x="685800" y="6172200"/>
            <a:ext cx="8458200" cy="523220"/>
          </a:xfrm>
          <a:prstGeom prst="rect">
            <a:avLst/>
          </a:prstGeom>
          <a:noFill/>
        </p:spPr>
        <p:txBody>
          <a:bodyPr wrap="square" rtlCol="0">
            <a:spAutoFit/>
          </a:bodyPr>
          <a:lstStyle/>
          <a:p>
            <a:r>
              <a:rPr lang="en-US" sz="2800" dirty="0"/>
              <a:t>Our fiscal situation was unsustainable </a:t>
            </a:r>
            <a:r>
              <a:rPr lang="en-US" sz="2800" b="1" i="1" dirty="0">
                <a:solidFill>
                  <a:srgbClr val="FF0000"/>
                </a:solidFill>
              </a:rPr>
              <a:t>before</a:t>
            </a:r>
            <a:r>
              <a:rPr lang="en-US" sz="2800" dirty="0"/>
              <a:t> TCJA.</a:t>
            </a:r>
          </a:p>
        </p:txBody>
      </p:sp>
    </p:spTree>
    <p:extLst>
      <p:ext uri="{BB962C8B-B14F-4D97-AF65-F5344CB8AC3E}">
        <p14:creationId xmlns:p14="http://schemas.microsoft.com/office/powerpoint/2010/main" val="382544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CAC51-9B0B-414B-B7EA-4FD5650EC385}"/>
              </a:ext>
            </a:extLst>
          </p:cNvPr>
          <p:cNvSpPr>
            <a:spLocks noGrp="1"/>
          </p:cNvSpPr>
          <p:nvPr>
            <p:ph type="title"/>
          </p:nvPr>
        </p:nvSpPr>
        <p:spPr/>
        <p:txBody>
          <a:bodyPr/>
          <a:lstStyle/>
          <a:p>
            <a:r>
              <a:rPr lang="en-US" dirty="0"/>
              <a:t>The Wisdom of Herb Stein</a:t>
            </a:r>
          </a:p>
        </p:txBody>
      </p:sp>
      <p:sp>
        <p:nvSpPr>
          <p:cNvPr id="3" name="Content Placeholder 4">
            <a:extLst>
              <a:ext uri="{FF2B5EF4-FFF2-40B4-BE49-F238E27FC236}">
                <a16:creationId xmlns:a16="http://schemas.microsoft.com/office/drawing/2014/main" id="{6D417630-93AC-453A-8742-4C77F5D85816}"/>
              </a:ext>
            </a:extLst>
          </p:cNvPr>
          <p:cNvSpPr txBox="1">
            <a:spLocks/>
          </p:cNvSpPr>
          <p:nvPr/>
        </p:nvSpPr>
        <p:spPr>
          <a:xfrm>
            <a:off x="228600" y="1600200"/>
            <a:ext cx="87630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t>Herb Stein </a:t>
            </a:r>
          </a:p>
          <a:p>
            <a:pPr marL="400050" lvl="1" indent="0">
              <a:buNone/>
            </a:pPr>
            <a:r>
              <a:rPr lang="en-US" dirty="0"/>
              <a:t>Chair of the Council of Economic Advisors under Nixon and Ford.</a:t>
            </a:r>
          </a:p>
          <a:p>
            <a:pPr marL="400050" lvl="1" indent="0">
              <a:buNone/>
            </a:pPr>
            <a:r>
              <a:rPr lang="en-US" dirty="0"/>
              <a:t>Father of Ben Stein</a:t>
            </a:r>
          </a:p>
          <a:p>
            <a:pPr marL="0" indent="0">
              <a:buNone/>
            </a:pPr>
            <a:endParaRPr lang="en-US" dirty="0"/>
          </a:p>
          <a:p>
            <a:pPr marL="0" indent="0">
              <a:buNone/>
            </a:pPr>
            <a:r>
              <a:rPr lang="en-US" dirty="0"/>
              <a:t>“If something cannot go on forever…,</a:t>
            </a:r>
          </a:p>
          <a:p>
            <a:pPr marL="0" indent="0">
              <a:buNone/>
            </a:pPr>
            <a:r>
              <a:rPr lang="en-US" dirty="0"/>
              <a:t>it will stop.”</a:t>
            </a:r>
          </a:p>
          <a:p>
            <a:endParaRPr lang="en-US" dirty="0"/>
          </a:p>
        </p:txBody>
      </p:sp>
    </p:spTree>
    <p:extLst>
      <p:ext uri="{BB962C8B-B14F-4D97-AF65-F5344CB8AC3E}">
        <p14:creationId xmlns:p14="http://schemas.microsoft.com/office/powerpoint/2010/main" val="3338649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10012</TotalTime>
  <Words>2460</Words>
  <Application>Microsoft Office PowerPoint</Application>
  <PresentationFormat>On-screen Show (4:3)</PresentationFormat>
  <Paragraphs>429</Paragraphs>
  <Slides>43</Slides>
  <Notes>0</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57" baseType="lpstr">
      <vt:lpstr>Arial</vt:lpstr>
      <vt:lpstr>Calibri</vt:lpstr>
      <vt:lpstr>Cambria</vt:lpstr>
      <vt:lpstr>Century Gothic</vt:lpstr>
      <vt:lpstr>Domine</vt:lpstr>
      <vt:lpstr>Helvetica</vt:lpstr>
      <vt:lpstr>inherit</vt:lpstr>
      <vt:lpstr>Tahoma</vt:lpstr>
      <vt:lpstr>TiemposTextWeb-Regular</vt:lpstr>
      <vt:lpstr>Times New Roman</vt:lpstr>
      <vt:lpstr>Verdana</vt:lpstr>
      <vt:lpstr>Wingdings</vt:lpstr>
      <vt:lpstr>Office Theme</vt:lpstr>
      <vt:lpstr>Worksheet</vt:lpstr>
      <vt:lpstr>An Analysis of the Trump Tax Cuts by a Two-Handed Economist</vt:lpstr>
      <vt:lpstr>This is NOT  the of Ideal Policy Advising</vt:lpstr>
      <vt:lpstr>Government Finances:  Where We Were (Economic Report of the President &amp; CBO)</vt:lpstr>
      <vt:lpstr>Total Federal Spending</vt:lpstr>
      <vt:lpstr>Total Federal Taxes</vt:lpstr>
      <vt:lpstr>Who Paid Federal Taxes (2017)</vt:lpstr>
      <vt:lpstr>A Brief History of Deficits</vt:lpstr>
      <vt:lpstr>The Resulting Debt </vt:lpstr>
      <vt:lpstr>Changes from Tax Cuts and Jobs Act  (TCJA)</vt:lpstr>
      <vt:lpstr>Tax Brackets</vt:lpstr>
      <vt:lpstr>Tax Cuts and the Economy</vt:lpstr>
      <vt:lpstr>Two Important Tax Rates</vt:lpstr>
      <vt:lpstr>Marginal And Average Tax Rates in 2017</vt:lpstr>
      <vt:lpstr>Marginal/Average Distinction</vt:lpstr>
      <vt:lpstr>Marginal and Average Corporate Taxe Rates</vt:lpstr>
      <vt:lpstr>I.  Two Statements on Fairness of TCJA</vt:lpstr>
      <vt:lpstr>The Changing Share of the Income Tax</vt:lpstr>
      <vt:lpstr>Tedious arithmetic</vt:lpstr>
      <vt:lpstr>My View on Most Relevant Measure of Fairness</vt:lpstr>
      <vt:lpstr>II.1  Tax Cuts and GDP</vt:lpstr>
      <vt:lpstr>II.2 Incentives and the Tax Code</vt:lpstr>
      <vt:lpstr>A Side Note on the Incentive for Charitable Giving</vt:lpstr>
      <vt:lpstr>So, TCJA raised the after-tax cost of charity!</vt:lpstr>
      <vt:lpstr>TCJA and Percent of Itemizers</vt:lpstr>
      <vt:lpstr>Ways to reduce taxes while being charitable</vt:lpstr>
      <vt:lpstr>Back to II.2: Output &amp; Incentives</vt:lpstr>
      <vt:lpstr>Tax Incentives Made Ronald Reagan a Republican</vt:lpstr>
      <vt:lpstr>History of the Top Marginal Rate</vt:lpstr>
      <vt:lpstr>The infamous “tax wedge”</vt:lpstr>
      <vt:lpstr>Supply Side Economics</vt:lpstr>
      <vt:lpstr>All Economists Recognize Inefficiency of Taxes</vt:lpstr>
      <vt:lpstr>Lowering Marginal Rates without Lowering Taxes</vt:lpstr>
      <vt:lpstr>I know how to solve the political problem!</vt:lpstr>
      <vt:lpstr>Pretty Broad Consensus (with one exception)</vt:lpstr>
      <vt:lpstr>III.  Debt and Deficits</vt:lpstr>
      <vt:lpstr>CBO’s “Baseline” Estimates of Debt</vt:lpstr>
      <vt:lpstr>CBO Estimates</vt:lpstr>
      <vt:lpstr>“Effects of Selected Policy Alternatives”</vt:lpstr>
      <vt:lpstr>Consequences of a Growing Debt</vt:lpstr>
      <vt:lpstr>Martin Feldstein to the AEA</vt:lpstr>
      <vt:lpstr>My Own View is Negative</vt:lpstr>
      <vt:lpstr>CBOs 2017 Long-term Outlook</vt:lpstr>
      <vt:lpstr>The Wisdom of Herb Stein</vt:lpstr>
    </vt:vector>
  </TitlesOfParts>
  <Company>The McGraw-Hill Companies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Huenecke, Adam</dc:creator>
  <cp:lastModifiedBy>Geoffrey Woglom</cp:lastModifiedBy>
  <cp:revision>350</cp:revision>
  <cp:lastPrinted>2018-04-30T22:09:04Z</cp:lastPrinted>
  <dcterms:created xsi:type="dcterms:W3CDTF">2016-07-27T21:45:28Z</dcterms:created>
  <dcterms:modified xsi:type="dcterms:W3CDTF">2018-05-16T16:29:58Z</dcterms:modified>
</cp:coreProperties>
</file>